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9"/>
  </p:notesMasterIdLst>
  <p:handoutMasterIdLst>
    <p:handoutMasterId r:id="rId20"/>
  </p:handoutMasterIdLst>
  <p:sldIdLst>
    <p:sldId id="256" r:id="rId2"/>
    <p:sldId id="274" r:id="rId3"/>
    <p:sldId id="275" r:id="rId4"/>
    <p:sldId id="276" r:id="rId5"/>
    <p:sldId id="277" r:id="rId6"/>
    <p:sldId id="278" r:id="rId7"/>
    <p:sldId id="279" r:id="rId8"/>
    <p:sldId id="280" r:id="rId9"/>
    <p:sldId id="281" r:id="rId10"/>
    <p:sldId id="282" r:id="rId11"/>
    <p:sldId id="283" r:id="rId12"/>
    <p:sldId id="284" r:id="rId13"/>
    <p:sldId id="285" r:id="rId14"/>
    <p:sldId id="289" r:id="rId15"/>
    <p:sldId id="286" r:id="rId16"/>
    <p:sldId id="290" r:id="rId17"/>
    <p:sldId id="287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731E"/>
    <a:srgbClr val="FFFFFF"/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9" autoAdjust="0"/>
    <p:restoredTop sz="94693" autoAdjust="0"/>
  </p:normalViewPr>
  <p:slideViewPr>
    <p:cSldViewPr snapToGrid="0" snapToObjects="1">
      <p:cViewPr varScale="1">
        <p:scale>
          <a:sx n="84" d="100"/>
          <a:sy n="84" d="100"/>
        </p:scale>
        <p:origin x="150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BDA385-9780-D54C-8CF5-928BF399B1DD}" type="datetimeFigureOut">
              <a:rPr lang="en-US" smtClean="0"/>
              <a:t>12-Nov-16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EDB065-6285-A343-9B9A-002BEF2F54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9335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AD952F-8CC0-4631-A6C3-5DCCF97DAFF6}" type="datetimeFigureOut">
              <a:rPr lang="en-US" smtClean="0"/>
              <a:t>12-Nov-16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D75527-9855-48BC-9EED-206BC5501C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8652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2746"/>
            <a:fld id="{DEA6D551-C403-4127-9712-DBACBBA86891}" type="slidenum">
              <a:rPr lang="en-US" smtClean="0">
                <a:solidFill>
                  <a:prstClr val="black"/>
                </a:solidFill>
              </a:rPr>
              <a:pPr defTabSz="922746"/>
              <a:t>9</a:t>
            </a:fld>
            <a:endParaRPr lang="en-US" dirty="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1121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9BEE81-8327-4797-A712-D62FF2C74107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26879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 defTabSz="914400" eaLnBrk="0" fontAlgn="base" hangingPunct="0">
              <a:lnSpc>
                <a:spcPts val="5300"/>
              </a:lnSpc>
              <a:spcBef>
                <a:spcPct val="0"/>
              </a:spcBef>
              <a:spcAft>
                <a:spcPct val="0"/>
              </a:spcAft>
              <a:tabLst>
                <a:tab pos="280988" algn="l"/>
              </a:tabLst>
              <a:defRPr/>
            </a:pPr>
            <a:r>
              <a:rPr lang="en-US" sz="1800" b="1" dirty="0" smtClean="0">
                <a:solidFill>
                  <a:prstClr val="black"/>
                </a:solidFill>
                <a:latin typeface="Sakkal Majalla" pitchFamily="2" charset="-78"/>
                <a:cs typeface="Sakkal Majalla" pitchFamily="2" charset="-78"/>
              </a:rPr>
              <a:t>Work with CARE Morocco</a:t>
            </a:r>
          </a:p>
          <a:p>
            <a:pPr lvl="0" defTabSz="914400" eaLnBrk="0" fontAlgn="base" hangingPunct="0">
              <a:lnSpc>
                <a:spcPts val="5300"/>
              </a:lnSpc>
              <a:spcBef>
                <a:spcPct val="0"/>
              </a:spcBef>
              <a:spcAft>
                <a:spcPct val="0"/>
              </a:spcAft>
              <a:tabLst>
                <a:tab pos="280988" algn="l"/>
              </a:tabLst>
              <a:defRPr/>
            </a:pPr>
            <a:r>
              <a:rPr lang="en-US" sz="1800" b="1" dirty="0" smtClean="0">
                <a:solidFill>
                  <a:prstClr val="black"/>
                </a:solidFill>
                <a:latin typeface="Sakkal Majalla" pitchFamily="2" charset="-78"/>
                <a:cs typeface="Sakkal Majalla" pitchFamily="2" charset="-78"/>
              </a:rPr>
              <a:t>Work with CARE</a:t>
            </a:r>
            <a:r>
              <a:rPr lang="en-US" sz="1800" b="1" baseline="0" dirty="0" smtClean="0">
                <a:solidFill>
                  <a:prstClr val="black"/>
                </a:solidFill>
                <a:latin typeface="Sakkal Majalla" pitchFamily="2" charset="-78"/>
                <a:cs typeface="Sakkal Majalla" pitchFamily="2" charset="-78"/>
              </a:rPr>
              <a:t> Sudan</a:t>
            </a:r>
          </a:p>
          <a:p>
            <a:pPr lvl="0" defTabSz="914400" eaLnBrk="0" fontAlgn="base" hangingPunct="0">
              <a:lnSpc>
                <a:spcPts val="5300"/>
              </a:lnSpc>
              <a:spcBef>
                <a:spcPct val="0"/>
              </a:spcBef>
              <a:spcAft>
                <a:spcPct val="0"/>
              </a:spcAft>
              <a:tabLst>
                <a:tab pos="280988" algn="l"/>
              </a:tabLst>
              <a:defRPr/>
            </a:pPr>
            <a:r>
              <a:rPr lang="en-US" sz="1800" b="1" baseline="0" dirty="0" smtClean="0">
                <a:solidFill>
                  <a:prstClr val="black"/>
                </a:solidFill>
                <a:latin typeface="Sakkal Majalla" pitchFamily="2" charset="-78"/>
                <a:cs typeface="Sakkal Majalla" pitchFamily="2" charset="-78"/>
              </a:rPr>
              <a:t>Work with Plan Egypt</a:t>
            </a:r>
          </a:p>
          <a:p>
            <a:pPr lvl="0" defTabSz="914400" eaLnBrk="0" fontAlgn="base" hangingPunct="0">
              <a:lnSpc>
                <a:spcPts val="5300"/>
              </a:lnSpc>
              <a:spcBef>
                <a:spcPct val="0"/>
              </a:spcBef>
              <a:spcAft>
                <a:spcPct val="0"/>
              </a:spcAft>
              <a:tabLst>
                <a:tab pos="280988" algn="l"/>
              </a:tabLst>
              <a:defRPr/>
            </a:pPr>
            <a:r>
              <a:rPr lang="en-US" sz="1800" b="1" baseline="0" dirty="0" smtClean="0">
                <a:solidFill>
                  <a:prstClr val="black"/>
                </a:solidFill>
                <a:latin typeface="Sakkal Majalla" pitchFamily="2" charset="-78"/>
                <a:cs typeface="Sakkal Majalla" pitchFamily="2" charset="-78"/>
              </a:rPr>
              <a:t>Work with Save Egypt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B29A70-522C-3A41-B132-651B32078DD9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7451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136F2-BA2F-4F17-8297-6010DAD86C4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4859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4136F2-BA2F-4F17-8297-6010DAD86C4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3224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93775" y="768350"/>
            <a:ext cx="5111750" cy="38354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10254" y="4861791"/>
            <a:ext cx="5678796" cy="4606277"/>
          </a:xfrm>
          <a:noFill/>
        </p:spPr>
        <p:txBody>
          <a:bodyPr wrap="square" lIns="99022" tIns="49511" rIns="99022" bIns="49511" numCol="1" anchor="t" anchorCtr="0" compatLnSpc="1">
            <a:prstTxWarp prst="textNoShape">
              <a:avLst/>
            </a:prstTxWarp>
          </a:bodyPr>
          <a:lstStyle/>
          <a:p>
            <a:pPr defTabSz="973305"/>
            <a:endParaRPr lang="en-US" dirty="0" smtClean="0"/>
          </a:p>
        </p:txBody>
      </p:sp>
      <p:sp>
        <p:nvSpPr>
          <p:cNvPr id="46084" name="Slide Number Placeholder 3"/>
          <p:cNvSpPr txBox="1">
            <a:spLocks noGrp="1"/>
          </p:cNvSpPr>
          <p:nvPr/>
        </p:nvSpPr>
        <p:spPr bwMode="auto">
          <a:xfrm>
            <a:off x="4019932" y="9720083"/>
            <a:ext cx="3077760" cy="512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022" tIns="49511" rIns="99022" bIns="49511" anchor="b"/>
          <a:lstStyle/>
          <a:p>
            <a:pPr algn="r" defTabSz="971615"/>
            <a:fld id="{76B8466C-A03A-4D3C-A868-983B35EFAC68}" type="slidenum">
              <a:rPr lang="en-US" sz="1300">
                <a:solidFill>
                  <a:prstClr val="black"/>
                </a:solidFill>
              </a:rPr>
              <a:pPr algn="r" defTabSz="971615"/>
              <a:t>17</a:t>
            </a:fld>
            <a:endParaRPr lang="en-US" sz="13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2264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2307-1E40-4E12-8716-25BFDA8E7013}" type="datetime1">
              <a:rPr lang="en-US" smtClean="0"/>
              <a:pPr/>
              <a:t>12-Nov-16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MENA logo-01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9314" y="980554"/>
            <a:ext cx="6054922" cy="123929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FCF5A-EA79-452C-A52C-1A2668C2E7DF}" type="datetime1">
              <a:rPr lang="en-US" smtClean="0"/>
              <a:pPr/>
              <a:t>12-Nov-16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C4C28-BD4B-4892-9A2D-6E19BD753A9A}" type="datetime1">
              <a:rPr lang="en-US" smtClean="0"/>
              <a:pPr/>
              <a:t>12-Nov-16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22" name="Picture 21" descr="MENA logo-01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7438" y="6041319"/>
            <a:ext cx="2804296" cy="57397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1143000"/>
            <a:ext cx="8229600" cy="4800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769914"/>
      </p:ext>
    </p:extLst>
  </p:cSld>
  <p:clrMapOvr>
    <a:masterClrMapping/>
  </p:clrMapOvr>
  <p:transition spd="slow">
    <p:pull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 column w/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4114800" cy="4343400"/>
          </a:xfrm>
        </p:spPr>
        <p:txBody>
          <a:bodyPr/>
          <a:lstStyle>
            <a:lvl1pPr marL="228600" indent="-228600">
              <a:buFont typeface="Arial"/>
              <a:buChar char="•"/>
              <a:defRPr sz="2400"/>
            </a:lvl1pPr>
            <a:lvl2pPr marL="457200" indent="-228600">
              <a:buFont typeface="Arial"/>
              <a:buChar char="•"/>
              <a:defRPr sz="2000"/>
            </a:lvl2pPr>
            <a:lvl3pPr marL="685800" indent="-228600">
              <a:buFont typeface="Arial"/>
              <a:buChar char="•"/>
              <a:defRPr/>
            </a:lvl3pPr>
            <a:lvl4pPr marL="914400" indent="-228600">
              <a:buFont typeface="Arial"/>
              <a:buChar char="•"/>
              <a:defRPr/>
            </a:lvl4pPr>
            <a:lvl5pPr marL="9144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4800600" y="1371600"/>
            <a:ext cx="3886200" cy="4343400"/>
          </a:xfrm>
        </p:spPr>
        <p:txBody>
          <a:bodyPr>
            <a:normAutofit/>
          </a:bodyPr>
          <a:lstStyle/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22DC9-6115-4D68-B037-25D3EF22F335}" type="datetime4">
              <a:rPr lang="en-US"/>
              <a:pPr>
                <a:defRPr/>
              </a:pPr>
              <a:t>12 November, 2016</a:t>
            </a:fld>
            <a:endParaRPr lang="en-US" dirty="0"/>
          </a:p>
        </p:txBody>
      </p:sp>
      <p:sp>
        <p:nvSpPr>
          <p:cNvPr id="9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2345B-2AD2-4526-B76A-067C468DF20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" name="Footer Placeholder 11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1193324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D9D02-426E-46C9-9EE9-0DE1EF8B2838}" type="datetime1">
              <a:rPr lang="en-US" smtClean="0"/>
              <a:pPr/>
              <a:t>12-Nov-16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1" y="6144451"/>
            <a:ext cx="1700347" cy="5486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EBBE-F8B2-42CF-9895-E86A608384EB}" type="datetime1">
              <a:rPr lang="en-US" smtClean="0"/>
              <a:pPr/>
              <a:t>12-Nov-16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6" name="Picture 15" descr="MENA logo-01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7438" y="6041318"/>
            <a:ext cx="2804296" cy="57397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AA6B6-10E5-4810-BC9F-DA72D8452E73}" type="datetime1">
              <a:rPr lang="en-US" smtClean="0"/>
              <a:pPr/>
              <a:t>12-Nov-16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8D072-EF12-4AA2-BD71-ABC68B06D0E2}" type="datetime1">
              <a:rPr lang="en-US" smtClean="0"/>
              <a:pPr/>
              <a:t>12-Nov-16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BF60-6CC3-4B74-A60D-3486985E4346}" type="datetime1">
              <a:rPr lang="en-US" smtClean="0"/>
              <a:pPr/>
              <a:t>12-Nov-16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14818-984F-4759-BF72-A33BDC1963BD}" type="datetime1">
              <a:rPr lang="en-US" smtClean="0"/>
              <a:pPr/>
              <a:t>12-Nov-16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4" name="Picture 13" descr="MENA logo-01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7438" y="6041318"/>
            <a:ext cx="2804296" cy="57397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7E191-5F94-4FC1-B823-BD7CABF7FA06}" type="datetime1">
              <a:rPr lang="en-US" smtClean="0"/>
              <a:pPr/>
              <a:t>12-Nov-16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7" name="Picture 16" descr="MENA logo-01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7438" y="6041318"/>
            <a:ext cx="2804296" cy="57397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56D55-EFBE-4F9B-8A5F-09D42CA22A9B}" type="datetime1">
              <a:rPr lang="en-US" smtClean="0"/>
              <a:pPr/>
              <a:t>12-Nov-16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pic>
        <p:nvPicPr>
          <p:cNvPr id="17" name="Picture 16" descr="MENA logo-01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7438" y="6041318"/>
            <a:ext cx="2804296" cy="57397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238585" y="6250163"/>
            <a:ext cx="7417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9D1D110F-3F4E-48D9-B8AA-5D0E825AFDBA}" type="datetime1">
              <a:rPr lang="en-US" smtClean="0"/>
              <a:pPr/>
              <a:t>12-Nov-16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5"/>
            <a:ext cx="3044947" cy="3651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5" name="Picture 14" descr="MENA logo-01.jpg"/>
          <p:cNvPicPr>
            <a:picLocks noChangeAspect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2504" y="6126163"/>
            <a:ext cx="2804296" cy="57397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7" r:id="rId12"/>
    <p:sldLayoutId id="2147483758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gif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acebook.com/careegypt" TargetMode="External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microsoft.com/office/2007/relationships/hdphoto" Target="../media/hdphoto2.wdp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lvl="0" rtl="1" eaLnBrk="0" hangingPunct="0">
              <a:tabLst>
                <a:tab pos="400050" algn="r"/>
              </a:tabLst>
            </a:pPr>
            <a:r>
              <a:rPr lang="ar-EG" b="1" dirty="0">
                <a:solidFill>
                  <a:schemeClr val="accent4"/>
                </a:solidFill>
                <a:latin typeface="Sakkal Majalla" pitchFamily="2" charset="-78"/>
                <a:ea typeface="Calibri" pitchFamily="34" charset="0"/>
                <a:cs typeface="Sakkal Majalla" pitchFamily="2" charset="-78"/>
              </a:rPr>
              <a:t>تمكين المواطنين لتحسين الخدمات العامة</a:t>
            </a:r>
            <a:endParaRPr lang="ar-EG" sz="4000" b="1" dirty="0">
              <a:solidFill>
                <a:schemeClr val="accent4"/>
              </a:solidFill>
              <a:latin typeface="Sakkal Majalla" pitchFamily="2" charset="-78"/>
              <a:ea typeface="Calibri" pitchFamily="34" charset="0"/>
              <a:cs typeface="Sakkal Majalla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33550" y="3937814"/>
            <a:ext cx="6400800" cy="1473200"/>
          </a:xfrm>
        </p:spPr>
        <p:txBody>
          <a:bodyPr/>
          <a:lstStyle/>
          <a:p>
            <a:r>
              <a:rPr lang="ar-EG" dirty="0" smtClean="0">
                <a:solidFill>
                  <a:srgbClr val="E4731E"/>
                </a:solidFill>
              </a:rPr>
              <a:t>		</a:t>
            </a:r>
            <a:endParaRPr lang="en-US" dirty="0">
              <a:solidFill>
                <a:srgbClr val="E4731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91897" y="6059251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5043360"/>
            <a:ext cx="9144000" cy="138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ctr"/>
            <a:r>
              <a:rPr lang="ar-EG" sz="2800" b="1" dirty="0" smtClean="0">
                <a:solidFill>
                  <a:schemeClr val="accent4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عمرو لاشين</a:t>
            </a:r>
            <a:endParaRPr lang="en-US" sz="2800" b="1" dirty="0" smtClean="0">
              <a:solidFill>
                <a:schemeClr val="accent4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algn="ctr"/>
            <a:r>
              <a:rPr lang="ar-EG" sz="2800" b="1" dirty="0">
                <a:solidFill>
                  <a:schemeClr val="accent4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مدير وحدة الاستراتيجيات </a:t>
            </a:r>
            <a:r>
              <a:rPr lang="ar-EG" sz="2800" b="1" dirty="0" smtClean="0">
                <a:solidFill>
                  <a:schemeClr val="accent4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والحوكمة</a:t>
            </a:r>
          </a:p>
          <a:p>
            <a:pPr algn="ctr"/>
            <a:r>
              <a:rPr lang="ar-EG" sz="2800" b="1" dirty="0" smtClean="0">
                <a:solidFill>
                  <a:schemeClr val="accent4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نوفمبر 2016</a:t>
            </a:r>
            <a:endParaRPr lang="en-US" sz="2800" b="1" dirty="0" smtClean="0">
              <a:solidFill>
                <a:schemeClr val="accent4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3038475" y="3659061"/>
            <a:ext cx="3305175" cy="1346796"/>
            <a:chOff x="3038475" y="3659061"/>
            <a:chExt cx="3305175" cy="1346796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0400" y="3659061"/>
              <a:ext cx="2743200" cy="885131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3038475" y="4544192"/>
              <a:ext cx="33051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ar-EG" sz="2400" b="1" dirty="0" smtClean="0">
                  <a:solidFill>
                    <a:srgbClr val="E4731E"/>
                  </a:solidFill>
                </a:rPr>
                <a:t>هيئة كير الدولية في مصر</a:t>
              </a:r>
              <a:endParaRPr lang="en-US" sz="2400" b="1" dirty="0">
                <a:solidFill>
                  <a:srgbClr val="E4731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854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 bwMode="auto">
          <a:xfrm>
            <a:off x="1841463" y="1182750"/>
            <a:ext cx="1737360" cy="2194560"/>
          </a:xfrm>
          <a:prstGeom prst="roundRect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EG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Sakkal Majalla" panose="02000000000000000000" pitchFamily="2" charset="-78"/>
                <a:ea typeface="ＭＳ Ｐゴシック" pitchFamily="-96" charset="-128"/>
                <a:cs typeface="Sakkal Majalla" panose="02000000000000000000" pitchFamily="2" charset="-78"/>
              </a:rPr>
              <a:t>تمكين المستفيدين</a:t>
            </a:r>
            <a:endParaRPr kumimoji="0" 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FFFFCC"/>
              </a:solidFill>
              <a:effectLst/>
              <a:uLnTx/>
              <a:uFillTx/>
              <a:latin typeface="Sakkal Majalla" panose="02000000000000000000" pitchFamily="2" charset="-78"/>
              <a:ea typeface="ＭＳ Ｐゴシック" pitchFamily="-96" charset="-128"/>
              <a:cs typeface="Sakkal Majalla" panose="02000000000000000000" pitchFamily="2" charset="-78"/>
            </a:endParaRPr>
          </a:p>
        </p:txBody>
      </p:sp>
      <p:sp>
        <p:nvSpPr>
          <p:cNvPr id="4" name="Rounded Rectangle 3"/>
          <p:cNvSpPr/>
          <p:nvPr/>
        </p:nvSpPr>
        <p:spPr bwMode="auto">
          <a:xfrm>
            <a:off x="3660501" y="1182750"/>
            <a:ext cx="1737360" cy="2194560"/>
          </a:xfrm>
          <a:prstGeom prst="roundRect">
            <a:avLst/>
          </a:prstGeom>
          <a:solidFill>
            <a:srgbClr val="007FA3">
              <a:lumMod val="75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EG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Sakkal Majalla" panose="02000000000000000000" pitchFamily="2" charset="-78"/>
                <a:ea typeface="ＭＳ Ｐゴシック" pitchFamily="-96" charset="-128"/>
                <a:cs typeface="Sakkal Majalla" panose="02000000000000000000" pitchFamily="2" charset="-78"/>
              </a:rPr>
              <a:t>تعزيز الملكية</a:t>
            </a:r>
            <a:endParaRPr kumimoji="0" 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FFFFCC"/>
              </a:solidFill>
              <a:effectLst/>
              <a:uLnTx/>
              <a:uFillTx/>
              <a:latin typeface="Sakkal Majalla" panose="02000000000000000000" pitchFamily="2" charset="-78"/>
              <a:ea typeface="ＭＳ Ｐゴシック" pitchFamily="-96" charset="-128"/>
              <a:cs typeface="Sakkal Majalla" panose="02000000000000000000" pitchFamily="2" charset="-78"/>
            </a:endParaRPr>
          </a:p>
        </p:txBody>
      </p:sp>
      <p:sp>
        <p:nvSpPr>
          <p:cNvPr id="5" name="Rounded Rectangle 4"/>
          <p:cNvSpPr/>
          <p:nvPr/>
        </p:nvSpPr>
        <p:spPr bwMode="auto">
          <a:xfrm>
            <a:off x="5507696" y="1151155"/>
            <a:ext cx="1737360" cy="2194560"/>
          </a:xfrm>
          <a:prstGeom prst="roundRect">
            <a:avLst/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ar-EG" sz="2400" b="1" dirty="0" smtClean="0">
                <a:solidFill>
                  <a:srgbClr val="330000"/>
                </a:solidFill>
                <a:latin typeface="Sakkal Majalla" panose="02000000000000000000" pitchFamily="2" charset="-78"/>
                <a:ea typeface="ＭＳ Ｐゴシック" pitchFamily="-96" charset="-128"/>
                <a:cs typeface="Sakkal Majalla" panose="02000000000000000000" pitchFamily="2" charset="-78"/>
              </a:rPr>
              <a:t>بناء المساءلة والشفافية</a:t>
            </a:r>
            <a:endParaRPr lang="en-US" sz="2400" b="1" dirty="0" smtClean="0">
              <a:solidFill>
                <a:srgbClr val="330000"/>
              </a:solidFill>
              <a:latin typeface="Sakkal Majalla" panose="02000000000000000000" pitchFamily="2" charset="-78"/>
              <a:ea typeface="ＭＳ Ｐゴシック" pitchFamily="-96" charset="-128"/>
              <a:cs typeface="Sakkal Majalla" panose="020000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7335564" y="1151155"/>
            <a:ext cx="1737360" cy="2194560"/>
          </a:xfrm>
          <a:prstGeom prst="roundRect">
            <a:avLst/>
          </a:prstGeom>
          <a:solidFill>
            <a:srgbClr val="CC66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EG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Sakkal Majalla" panose="02000000000000000000" pitchFamily="2" charset="-78"/>
                <a:ea typeface="ＭＳ Ｐゴシック" pitchFamily="-96" charset="-128"/>
                <a:cs typeface="Sakkal Majalla" panose="02000000000000000000" pitchFamily="2" charset="-78"/>
              </a:rPr>
              <a:t>اجراءات تصحيحية</a:t>
            </a:r>
            <a:endParaRPr kumimoji="0" 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FFFFCC"/>
              </a:solidFill>
              <a:effectLst/>
              <a:uLnTx/>
              <a:uFillTx/>
              <a:latin typeface="Sakkal Majalla" panose="02000000000000000000" pitchFamily="2" charset="-78"/>
              <a:ea typeface="ＭＳ Ｐゴシック" pitchFamily="-96" charset="-128"/>
              <a:cs typeface="Sakkal Majalla" panose="02000000000000000000" pitchFamily="2" charset="-78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EG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Sakkal Majalla" panose="02000000000000000000" pitchFamily="2" charset="-78"/>
                <a:ea typeface="ＭＳ Ｐゴシック" pitchFamily="-96" charset="-128"/>
                <a:cs typeface="Sakkal Majalla" panose="02000000000000000000" pitchFamily="2" charset="-78"/>
              </a:rPr>
              <a:t> لتحسين الكفاءة والاداء</a:t>
            </a:r>
            <a:endParaRPr kumimoji="0" 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FFFFCC"/>
              </a:solidFill>
              <a:effectLst/>
              <a:uLnTx/>
              <a:uFillTx/>
              <a:latin typeface="Sakkal Majalla" panose="02000000000000000000" pitchFamily="2" charset="-78"/>
              <a:ea typeface="ＭＳ Ｐゴシック" pitchFamily="-96" charset="-128"/>
              <a:cs typeface="Sakkal Majalla" panose="02000000000000000000" pitchFamily="2" charset="-78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23113" y="1193256"/>
            <a:ext cx="1737360" cy="2194560"/>
          </a:xfrm>
          <a:prstGeom prst="roundRect">
            <a:avLst/>
          </a:prstGeom>
          <a:solidFill>
            <a:srgbClr val="7030A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EG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Sakkal Majalla" panose="02000000000000000000" pitchFamily="2" charset="-78"/>
                <a:ea typeface="ＭＳ Ｐゴシック" pitchFamily="-96" charset="-128"/>
                <a:cs typeface="Sakkal Majalla" panose="02000000000000000000" pitchFamily="2" charset="-78"/>
              </a:rPr>
              <a:t>إمداد صانعي</a:t>
            </a:r>
            <a:endParaRPr kumimoji="0" 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FFFFCC"/>
              </a:solidFill>
              <a:effectLst/>
              <a:uLnTx/>
              <a:uFillTx/>
              <a:latin typeface="Sakkal Majalla" panose="02000000000000000000" pitchFamily="2" charset="-78"/>
              <a:ea typeface="ＭＳ Ｐゴシック" pitchFamily="-96" charset="-128"/>
              <a:cs typeface="Sakkal Majalla" panose="02000000000000000000" pitchFamily="2" charset="-78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EG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Sakkal Majalla" panose="02000000000000000000" pitchFamily="2" charset="-78"/>
                <a:ea typeface="ＭＳ Ｐゴシック" pitchFamily="-96" charset="-128"/>
                <a:cs typeface="Sakkal Majalla" panose="02000000000000000000" pitchFamily="2" charset="-78"/>
              </a:rPr>
              <a:t> السياسات ببيانات</a:t>
            </a:r>
            <a:endParaRPr kumimoji="0" 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FFFFCC"/>
              </a:solidFill>
              <a:effectLst/>
              <a:uLnTx/>
              <a:uFillTx/>
              <a:latin typeface="Sakkal Majalla" panose="02000000000000000000" pitchFamily="2" charset="-78"/>
              <a:ea typeface="ＭＳ Ｐゴシック" pitchFamily="-96" charset="-128"/>
              <a:cs typeface="Sakkal Majalla" panose="02000000000000000000" pitchFamily="2" charset="-78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EG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Sakkal Majalla" panose="02000000000000000000" pitchFamily="2" charset="-78"/>
                <a:ea typeface="ＭＳ Ｐゴシック" pitchFamily="-96" charset="-128"/>
                <a:cs typeface="Sakkal Majalla" panose="02000000000000000000" pitchFamily="2" charset="-78"/>
              </a:rPr>
              <a:t> واقتراحات التحسين </a:t>
            </a:r>
          </a:p>
        </p:txBody>
      </p:sp>
      <p:sp>
        <p:nvSpPr>
          <p:cNvPr id="9" name="Down Arrow 8"/>
          <p:cNvSpPr/>
          <p:nvPr/>
        </p:nvSpPr>
        <p:spPr bwMode="auto">
          <a:xfrm>
            <a:off x="2292821" y="3504454"/>
            <a:ext cx="4444584" cy="977021"/>
          </a:xfrm>
          <a:prstGeom prst="downArrow">
            <a:avLst/>
          </a:prstGeom>
          <a:pattFill prst="ltVert">
            <a:fgClr>
              <a:schemeClr val="accent6">
                <a:lumMod val="75000"/>
              </a:schemeClr>
            </a:fgClr>
            <a:bgClr>
              <a:srgbClr val="FFFFFF"/>
            </a:bgClr>
          </a:patt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rgbClr val="999999"/>
              </a:solidFill>
              <a:effectLst/>
              <a:latin typeface="Arial" charset="0"/>
              <a:ea typeface="ＭＳ Ｐゴシック" pitchFamily="-96" charset="-12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188621" y="3665221"/>
            <a:ext cx="1730325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ctr" defTabSz="914400" rtl="1" eaLnBrk="1" fontAlgn="auto" latinLnBrk="0" hangingPunct="1">
              <a:lnSpc>
                <a:spcPts val="52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ar-EG" sz="2800" b="1" dirty="0">
                <a:solidFill>
                  <a:srgbClr val="002060"/>
                </a:solidFill>
                <a:latin typeface="Sakkal Majalla" pitchFamily="2" charset="-78"/>
                <a:cs typeface="Sakkal Majalla" pitchFamily="2" charset="-78"/>
              </a:rPr>
              <a:t>زيادة </a:t>
            </a:r>
            <a:r>
              <a:rPr lang="ar-EG" sz="2800" b="1" dirty="0" smtClean="0">
                <a:solidFill>
                  <a:srgbClr val="002060"/>
                </a:solidFill>
                <a:latin typeface="Sakkal Majalla" pitchFamily="2" charset="-78"/>
                <a:cs typeface="Sakkal Majalla" pitchFamily="2" charset="-78"/>
              </a:rPr>
              <a:t>الرضا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Sakkal Majalla" pitchFamily="2" charset="-78"/>
              <a:cs typeface="Sakkal Majalla" pitchFamily="2" charset="-78"/>
            </a:endParaRPr>
          </a:p>
        </p:txBody>
      </p:sp>
      <p:pic>
        <p:nvPicPr>
          <p:cNvPr id="21" name="Picture 3" descr="C:\Users\afathalla.CO\Documents\Amira Work\CB Questionnaires\Prezi\download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4484" y="4424403"/>
            <a:ext cx="1977520" cy="1508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4169552" y="4423055"/>
            <a:ext cx="2745545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342900" indent="-342900" algn="ctr" defTabSz="914400" rtl="1" fontAlgn="auto">
              <a:lnSpc>
                <a:spcPts val="5200"/>
              </a:lnSpc>
              <a:spcBef>
                <a:spcPct val="20000"/>
              </a:spcBef>
              <a:spcAft>
                <a:spcPts val="0"/>
              </a:spcAft>
              <a:defRPr sz="2800" b="1">
                <a:solidFill>
                  <a:srgbClr val="002060"/>
                </a:solidFill>
                <a:latin typeface="Sakkal Majalla" pitchFamily="2" charset="-78"/>
                <a:cs typeface="Sakkal Majalla" pitchFamily="2" charset="-78"/>
              </a:defRPr>
            </a:lvl1pPr>
          </a:lstStyle>
          <a:p>
            <a:r>
              <a:rPr lang="ar-EG" dirty="0"/>
              <a:t>الشراكة</a:t>
            </a:r>
            <a:r>
              <a:rPr lang="en-US" dirty="0"/>
              <a:t> </a:t>
            </a:r>
            <a:r>
              <a:rPr lang="ar-EG" dirty="0"/>
              <a:t>والمشاركة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785960" y="4290118"/>
            <a:ext cx="3140473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 defTabSz="914400" rtl="1" fontAlgn="auto">
              <a:lnSpc>
                <a:spcPts val="52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ar-EG" sz="2800" b="1" dirty="0">
                <a:solidFill>
                  <a:srgbClr val="002060"/>
                </a:solidFill>
                <a:latin typeface="Sakkal Majalla" pitchFamily="2" charset="-78"/>
                <a:cs typeface="Sakkal Majalla" pitchFamily="2" charset="-78"/>
              </a:rPr>
              <a:t>الدعوة </a:t>
            </a:r>
            <a:r>
              <a:rPr lang="ar-EG" sz="2800" b="1" dirty="0" smtClean="0">
                <a:solidFill>
                  <a:srgbClr val="002060"/>
                </a:solidFill>
                <a:latin typeface="Sakkal Majalla" pitchFamily="2" charset="-78"/>
                <a:cs typeface="Sakkal Majalla" pitchFamily="2" charset="-78"/>
              </a:rPr>
              <a:t>والمناصرة</a:t>
            </a:r>
            <a:endParaRPr lang="ar-EG" sz="2800" dirty="0">
              <a:solidFill>
                <a:schemeClr val="accent6">
                  <a:lumMod val="75000"/>
                </a:schemeClr>
              </a:solidFill>
              <a:latin typeface="Sakkal Majalla" pitchFamily="2" charset="-78"/>
              <a:cs typeface="Sakkal Majalla" pitchFamily="2" charset="-78"/>
            </a:endParaRPr>
          </a:p>
        </p:txBody>
      </p:sp>
      <p:pic>
        <p:nvPicPr>
          <p:cNvPr id="24" name="Picture 2" descr="C:\Users\afathalla.CO\Documents\Amira Work\CB Questionnaires\Prezi\images (11)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45" y="5411727"/>
            <a:ext cx="1598712" cy="1197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6389" y="5221471"/>
            <a:ext cx="1314396" cy="1314396"/>
          </a:xfrm>
          <a:prstGeom prst="rect">
            <a:avLst/>
          </a:prstGeom>
        </p:spPr>
      </p:pic>
      <p:pic>
        <p:nvPicPr>
          <p:cNvPr id="26" name="Picture 4" descr="C:\Users\afathalla.CO\Documents\Amira Work\CB Questionnaires\Prezi\e4d5efea-339a-4292-9b4a-7e4442b0c3ea.jpe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32" y="4877406"/>
            <a:ext cx="2291424" cy="1364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-28167" y="3887539"/>
            <a:ext cx="1730325" cy="759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 defTabSz="914400" rtl="1" fontAlgn="auto">
              <a:lnSpc>
                <a:spcPts val="52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ar-EG" sz="2800" b="1" dirty="0">
                <a:solidFill>
                  <a:srgbClr val="002060"/>
                </a:solidFill>
                <a:latin typeface="Sakkal Majalla" pitchFamily="2" charset="-78"/>
                <a:cs typeface="Sakkal Majalla" pitchFamily="2" charset="-78"/>
              </a:rPr>
              <a:t>إستجابة</a:t>
            </a:r>
            <a:r>
              <a:rPr lang="ar-EG" sz="2800" b="1" dirty="0">
                <a:solidFill>
                  <a:schemeClr val="accent6">
                    <a:lumMod val="75000"/>
                  </a:schemeClr>
                </a:solidFill>
                <a:latin typeface="Sakkal Majalla" pitchFamily="2" charset="-78"/>
                <a:cs typeface="Sakkal Majalla" pitchFamily="2" charset="-78"/>
              </a:rPr>
              <a:t> </a:t>
            </a:r>
          </a:p>
        </p:txBody>
      </p:sp>
      <p:sp>
        <p:nvSpPr>
          <p:cNvPr id="17" name="Rectangle 5"/>
          <p:cNvSpPr txBox="1">
            <a:spLocks noChangeArrowheads="1"/>
          </p:cNvSpPr>
          <p:nvPr/>
        </p:nvSpPr>
        <p:spPr>
          <a:xfrm>
            <a:off x="609600" y="3810"/>
            <a:ext cx="7924800" cy="842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457200" rtl="1">
              <a:lnSpc>
                <a:spcPct val="130000"/>
              </a:lnSpc>
              <a:buNone/>
            </a:pPr>
            <a:r>
              <a:rPr lang="ar-EG" sz="4800" dirty="0">
                <a:solidFill>
                  <a:srgbClr val="660033"/>
                </a:solidFill>
                <a:latin typeface="Sakkal Majalla" pitchFamily="2" charset="-78"/>
                <a:cs typeface="Sakkal Majalla" pitchFamily="2" charset="-78"/>
              </a:rPr>
              <a:t>الأهداف التي تحققها مساحة التفاعل</a:t>
            </a:r>
          </a:p>
        </p:txBody>
      </p:sp>
    </p:spTree>
    <p:extLst>
      <p:ext uri="{BB962C8B-B14F-4D97-AF65-F5344CB8AC3E}">
        <p14:creationId xmlns:p14="http://schemas.microsoft.com/office/powerpoint/2010/main" val="973299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5790161" y="892239"/>
            <a:ext cx="2148542" cy="923667"/>
          </a:xfrm>
          <a:prstGeom prst="rect">
            <a:avLst/>
          </a:prstGeom>
          <a:noFill/>
          <a:ln w="25400">
            <a:solidFill>
              <a:schemeClr val="bg1"/>
            </a:solidFill>
            <a:miter lim="800000"/>
            <a:headEnd/>
            <a:tailEnd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R="0" lvl="0" indent="0" algn="ctr" rtl="1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2800" b="1" i="0" u="none" strike="noStrike" cap="none" normalizeH="0" baseline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defRPr>
            </a:lvl1pPr>
          </a:lstStyle>
          <a:p>
            <a:r>
              <a:rPr lang="ar-EG" dirty="0"/>
              <a:t>المواطن</a:t>
            </a:r>
            <a:endParaRPr lang="en-US" dirty="0"/>
          </a:p>
          <a:p>
            <a:r>
              <a:rPr lang="ar-EG" dirty="0" smtClean="0"/>
              <a:t>(جانب الطلب</a:t>
            </a:r>
            <a:r>
              <a:rPr lang="ar-EG" dirty="0"/>
              <a:t>)</a:t>
            </a:r>
            <a:endParaRPr lang="en-US" dirty="0"/>
          </a:p>
          <a:p>
            <a:endParaRPr lang="en-US" dirty="0"/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849625" y="5122354"/>
            <a:ext cx="2312675" cy="911793"/>
          </a:xfrm>
          <a:prstGeom prst="rect">
            <a:avLst/>
          </a:prstGeom>
          <a:noFill/>
          <a:ln w="25400">
            <a:solidFill>
              <a:schemeClr val="bg1"/>
            </a:solidFill>
            <a:miter lim="800000"/>
            <a:headEnd/>
            <a:tailEnd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أصحاب السلطات</a:t>
            </a: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ar-EG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cs typeface="Sakkal Majalla" panose="02000000000000000000" pitchFamily="2" charset="-78"/>
              </a:rPr>
              <a:t>(جانب العرض)</a:t>
            </a: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2762250" y="7818438"/>
            <a:ext cx="1533525" cy="342900"/>
          </a:xfrm>
          <a:prstGeom prst="rect">
            <a:avLst/>
          </a:prstGeom>
          <a:solidFill>
            <a:srgbClr val="FFFF99"/>
          </a:solidFill>
          <a:ln w="25400">
            <a:solidFill>
              <a:srgbClr val="0000FF"/>
            </a:solidFill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Sakkal Majalla" panose="02000000000000000000" pitchFamily="2" charset="-78"/>
              <a:ea typeface="Times New Roman" pitchFamily="18" charset="0"/>
              <a:cs typeface="Sakkal Majalla" panose="02000000000000000000" pitchFamily="2" charset="-78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EG" sz="19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تجاوب المسئولين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4" name="Text Box 1"/>
          <p:cNvSpPr txBox="1">
            <a:spLocks noChangeArrowheads="1"/>
          </p:cNvSpPr>
          <p:nvPr/>
        </p:nvSpPr>
        <p:spPr bwMode="auto">
          <a:xfrm rot="20246221">
            <a:off x="3100759" y="3175752"/>
            <a:ext cx="2658625" cy="646325"/>
          </a:xfrm>
          <a:prstGeom prst="rect">
            <a:avLst/>
          </a:prstGeom>
          <a:noFill/>
          <a:ln w="38100">
            <a:noFill/>
            <a:prstDash val="dash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 </a:t>
            </a: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 منظمات المجتمع المدني</a:t>
            </a:r>
            <a:endParaRPr kumimoji="0" lang="ar-SA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3958" y="2221536"/>
            <a:ext cx="2337040" cy="1908432"/>
          </a:xfrm>
          <a:prstGeom prst="rect">
            <a:avLst/>
          </a:prstGeom>
        </p:spPr>
      </p:pic>
      <p:sp>
        <p:nvSpPr>
          <p:cNvPr id="17" name="Rectangle 5"/>
          <p:cNvSpPr txBox="1">
            <a:spLocks noChangeArrowheads="1"/>
          </p:cNvSpPr>
          <p:nvPr/>
        </p:nvSpPr>
        <p:spPr>
          <a:xfrm>
            <a:off x="609600" y="3810"/>
            <a:ext cx="7924800" cy="842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457200" rtl="1">
              <a:lnSpc>
                <a:spcPct val="130000"/>
              </a:lnSpc>
              <a:buNone/>
            </a:pPr>
            <a:r>
              <a:rPr lang="ar-EG" sz="4800" dirty="0">
                <a:solidFill>
                  <a:srgbClr val="660033"/>
                </a:solidFill>
                <a:latin typeface="Sakkal Majalla" pitchFamily="2" charset="-78"/>
                <a:cs typeface="Sakkal Majalla" pitchFamily="2" charset="-78"/>
              </a:rPr>
              <a:t>محورية الاستجابة في تحسين الخدمات</a:t>
            </a:r>
          </a:p>
        </p:txBody>
      </p:sp>
      <p:sp>
        <p:nvSpPr>
          <p:cNvPr id="21" name="Striped Right Arrow 20"/>
          <p:cNvSpPr/>
          <p:nvPr/>
        </p:nvSpPr>
        <p:spPr>
          <a:xfrm>
            <a:off x="3162300" y="3388482"/>
            <a:ext cx="4206240" cy="2743200"/>
          </a:xfrm>
          <a:prstGeom prst="stripedRightArrow">
            <a:avLst/>
          </a:prstGeom>
          <a:noFill/>
          <a:ln w="34925">
            <a:solidFill>
              <a:schemeClr val="accent1">
                <a:lumMod val="50000"/>
              </a:schemeClr>
            </a:solidFill>
            <a:prstDash val="sysDash"/>
          </a:ln>
          <a:effectLst>
            <a:outerShdw blurRad="317500" dir="2700000" algn="ctr">
              <a:srgbClr val="000000">
                <a:alpha val="4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 fontAlgn="base">
              <a:spcBef>
                <a:spcPct val="0"/>
              </a:spcBef>
              <a:spcAft>
                <a:spcPct val="0"/>
              </a:spcAft>
            </a:pPr>
            <a:r>
              <a:rPr lang="ar-EG" b="1" dirty="0">
                <a:solidFill>
                  <a:prstClr val="black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تجاوب </a:t>
            </a:r>
            <a:r>
              <a:rPr lang="ar-EG" b="1" dirty="0" smtClean="0">
                <a:solidFill>
                  <a:prstClr val="black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المسئولين</a:t>
            </a:r>
            <a:endParaRPr lang="en-US" b="1" dirty="0" smtClean="0">
              <a:solidFill>
                <a:prstClr val="black"/>
              </a:solidFill>
              <a:latin typeface="Sakkal Majalla" panose="02000000000000000000" pitchFamily="2" charset="-78"/>
              <a:ea typeface="Times New Roman" pitchFamily="18" charset="0"/>
              <a:cs typeface="Sakkal Majalla" panose="02000000000000000000" pitchFamily="2" charset="-78"/>
            </a:endParaRPr>
          </a:p>
          <a:p>
            <a:pPr lvl="0" algn="ctr" rt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ar-EG" b="1" dirty="0">
                <a:solidFill>
                  <a:srgbClr val="CC6600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آليات تضمن تجاوب الحكومة مع صوت المواطن</a:t>
            </a:r>
            <a:endParaRPr lang="en-US" b="1" dirty="0">
              <a:solidFill>
                <a:srgbClr val="CC6600"/>
              </a:solidFill>
              <a:latin typeface="Sakkal Majalla" panose="02000000000000000000" pitchFamily="2" charset="-78"/>
              <a:ea typeface="Times New Roman" pitchFamily="18" charset="0"/>
              <a:cs typeface="Sakkal Majalla" panose="02000000000000000000" pitchFamily="2" charset="-78"/>
            </a:endParaRPr>
          </a:p>
          <a:p>
            <a:pPr lvl="0" algn="ctr" rt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ar-EG" b="1" dirty="0">
                <a:solidFill>
                  <a:srgbClr val="CC6600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(خدمات/ قرارات/ لوائح/ معايير/ </a:t>
            </a:r>
            <a:r>
              <a:rPr lang="ar-SA" b="1" dirty="0">
                <a:solidFill>
                  <a:srgbClr val="CC6600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 نظم/ ....)</a:t>
            </a:r>
            <a:endParaRPr lang="ar-EG" b="1" dirty="0">
              <a:solidFill>
                <a:srgbClr val="CC6600"/>
              </a:solidFill>
              <a:latin typeface="Sakkal Majalla" panose="02000000000000000000" pitchFamily="2" charset="-78"/>
              <a:ea typeface="Times New Roman" pitchFamily="18" charset="0"/>
              <a:cs typeface="Sakkal Majalla" panose="02000000000000000000" pitchFamily="2" charset="-78"/>
            </a:endParaRPr>
          </a:p>
        </p:txBody>
      </p:sp>
      <p:sp>
        <p:nvSpPr>
          <p:cNvPr id="22" name="Striped Right Arrow 21"/>
          <p:cNvSpPr/>
          <p:nvPr/>
        </p:nvSpPr>
        <p:spPr>
          <a:xfrm flipH="1">
            <a:off x="1343896" y="845496"/>
            <a:ext cx="4206240" cy="2743200"/>
          </a:xfrm>
          <a:prstGeom prst="stripedRightArrow">
            <a:avLst/>
          </a:prstGeom>
          <a:noFill/>
          <a:ln w="34925">
            <a:solidFill>
              <a:schemeClr val="accent1">
                <a:lumMod val="50000"/>
              </a:schemeClr>
            </a:solidFill>
            <a:prstDash val="sysDash"/>
          </a:ln>
          <a:effectLst>
            <a:outerShdw blurRad="317500" dir="2700000" algn="ctr">
              <a:srgbClr val="000000">
                <a:alpha val="4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 fontAlgn="base">
              <a:spcBef>
                <a:spcPct val="0"/>
              </a:spcBef>
              <a:spcAft>
                <a:spcPct val="0"/>
              </a:spcAft>
            </a:pPr>
            <a:r>
              <a:rPr lang="ar-EG" b="1" dirty="0">
                <a:solidFill>
                  <a:schemeClr val="tx1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 صوت المواطن </a:t>
            </a:r>
            <a:endParaRPr lang="en-US" b="1" dirty="0" smtClean="0">
              <a:solidFill>
                <a:schemeClr val="tx1"/>
              </a:solidFill>
              <a:latin typeface="Sakkal Majalla" panose="02000000000000000000" pitchFamily="2" charset="-78"/>
              <a:ea typeface="Times New Roman" pitchFamily="18" charset="0"/>
              <a:cs typeface="Sakkal Majalla" panose="02000000000000000000" pitchFamily="2" charset="-78"/>
            </a:endParaRPr>
          </a:p>
          <a:p>
            <a:pPr algn="ctr" rt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ar-EG" b="1" dirty="0" smtClean="0">
                <a:solidFill>
                  <a:srgbClr val="CC6600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آليات </a:t>
            </a:r>
            <a:r>
              <a:rPr lang="ar-EG" b="1" dirty="0">
                <a:solidFill>
                  <a:srgbClr val="CC6600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تضمن وصول صوت المواطن   إلى </a:t>
            </a:r>
            <a:r>
              <a:rPr lang="ar-EG" b="1" dirty="0" smtClean="0">
                <a:solidFill>
                  <a:srgbClr val="CC6600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الحكومة </a:t>
            </a:r>
            <a:r>
              <a:rPr lang="ar-EG" b="1" dirty="0">
                <a:solidFill>
                  <a:srgbClr val="CC6600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بصورة متجددة</a:t>
            </a:r>
          </a:p>
          <a:p>
            <a:pPr algn="ctr" rt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ar-EG" b="1" dirty="0">
                <a:solidFill>
                  <a:srgbClr val="CC6600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(استقصاء/تقييم بالمشاركة/ شكاوى/ قياس رضا/ </a:t>
            </a:r>
            <a:r>
              <a:rPr lang="ar-EG" b="1" dirty="0" smtClean="0">
                <a:solidFill>
                  <a:srgbClr val="CC6600"/>
                </a:solidFill>
                <a:latin typeface="Sakkal Majalla" panose="02000000000000000000" pitchFamily="2" charset="-78"/>
                <a:ea typeface="Times New Roman" pitchFamily="18" charset="0"/>
                <a:cs typeface="Sakkal Majalla" panose="02000000000000000000" pitchFamily="2" charset="-78"/>
              </a:rPr>
              <a:t>...)</a:t>
            </a:r>
            <a:endParaRPr lang="ar-EG" sz="1600" dirty="0">
              <a:solidFill>
                <a:srgbClr val="CC66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1026" name="Picture 2" descr="Image result for ‫مسئولين clipart‬‎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47" y="3341381"/>
            <a:ext cx="2012716" cy="1618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5520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83C4C-EBF1-1A4D-90EC-74EBA7EEE60F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971596" y="1439594"/>
            <a:ext cx="7518576" cy="2234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justLow" rtl="1" eaLnBrk="0" hangingPunct="0">
              <a:spcBef>
                <a:spcPct val="20000"/>
              </a:spcBef>
              <a:buSzPct val="100000"/>
              <a:buNone/>
              <a:defRPr lang="en-US" sz="2400" b="1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defRPr>
            </a:lvl1pPr>
            <a:lvl2pPr marL="0" indent="0" eaLnBrk="0" hangingPunct="0">
              <a:spcBef>
                <a:spcPts val="900"/>
              </a:spcBef>
              <a:buFont typeface="Arial" pitchFamily="34" charset="0"/>
              <a:buNone/>
              <a:defRPr lang="en-US" sz="2000">
                <a:solidFill>
                  <a:srgbClr val="595959"/>
                </a:solidFill>
                <a:latin typeface="Arial"/>
                <a:cs typeface="Arial"/>
              </a:defRPr>
            </a:lvl2pPr>
            <a:lvl3pPr marL="0" indent="4763" eaLnBrk="0" hangingPunct="0">
              <a:spcBef>
                <a:spcPct val="20000"/>
              </a:spcBef>
              <a:buNone/>
              <a:defRPr lang="en-US">
                <a:solidFill>
                  <a:srgbClr val="595959"/>
                </a:solidFill>
                <a:latin typeface="Arial"/>
                <a:cs typeface="Arial"/>
              </a:defRPr>
            </a:lvl3pPr>
            <a:lvl4pPr marL="3175" indent="-3175" eaLnBrk="0" hangingPunct="0">
              <a:spcBef>
                <a:spcPct val="20000"/>
              </a:spcBef>
              <a:buFont typeface="Arial" pitchFamily="34" charset="0"/>
              <a:buNone/>
              <a:defRPr lang="en-US">
                <a:solidFill>
                  <a:srgbClr val="595959"/>
                </a:solidFill>
                <a:latin typeface="Arial"/>
                <a:cs typeface="Arial"/>
              </a:defRPr>
            </a:lvl4pPr>
            <a:lvl5pPr marL="0" indent="1588" defTabSz="919163" eaLnBrk="0" hangingPunct="0">
              <a:spcBef>
                <a:spcPct val="20000"/>
              </a:spcBef>
              <a:buFont typeface="Arial" pitchFamily="34" charset="0"/>
              <a:buNone/>
              <a:defRPr lang="en-US">
                <a:solidFill>
                  <a:srgbClr val="595959"/>
                </a:solidFill>
                <a:latin typeface="Arial"/>
                <a:cs typeface="Arial"/>
              </a:defRPr>
            </a:lvl5pPr>
            <a:lvl6pPr marL="222885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latin typeface="+mn-lt"/>
              </a:defRPr>
            </a:lvl6pPr>
            <a:lvl7pPr marL="268605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latin typeface="+mn-lt"/>
              </a:defRPr>
            </a:lvl7pPr>
            <a:lvl8pPr marL="314325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latin typeface="+mn-lt"/>
              </a:defRPr>
            </a:lvl8pPr>
            <a:lvl9pPr marL="360045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latin typeface="+mn-lt"/>
              </a:defRPr>
            </a:lvl9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ar-EG" sz="3200" dirty="0">
                <a:solidFill>
                  <a:schemeClr val="accent4">
                    <a:lumMod val="50000"/>
                  </a:schemeClr>
                </a:solidFill>
              </a:rPr>
              <a:t>بطاقات التقييم المجتمعي</a:t>
            </a:r>
            <a:endParaRPr lang="en-GB" sz="3200" dirty="0">
              <a:solidFill>
                <a:schemeClr val="accent4">
                  <a:lumMod val="50000"/>
                </a:schemeClr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ar-EG" sz="3200" dirty="0">
                <a:solidFill>
                  <a:schemeClr val="accent4">
                    <a:lumMod val="50000"/>
                  </a:schemeClr>
                </a:solidFill>
              </a:rPr>
              <a:t>بطاقات تقرير المواطن</a:t>
            </a:r>
            <a:endParaRPr lang="en-GB" sz="3200" dirty="0">
              <a:solidFill>
                <a:schemeClr val="accent4">
                  <a:lumMod val="50000"/>
                </a:schemeClr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ar-EG" sz="3200" dirty="0">
                <a:solidFill>
                  <a:schemeClr val="accent4">
                    <a:lumMod val="50000"/>
                  </a:schemeClr>
                </a:solidFill>
              </a:rPr>
              <a:t>الموازنة التشاركية</a:t>
            </a:r>
            <a:endParaRPr lang="en-GB" sz="3200" dirty="0">
              <a:solidFill>
                <a:schemeClr val="accent4">
                  <a:lumMod val="50000"/>
                </a:schemeClr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ar-EG" sz="3200" dirty="0">
                <a:solidFill>
                  <a:schemeClr val="accent4">
                    <a:lumMod val="50000"/>
                  </a:schemeClr>
                </a:solidFill>
              </a:rPr>
              <a:t>التخطيط بالمشاركة</a:t>
            </a:r>
            <a:endParaRPr lang="en-GB" sz="3200" dirty="0">
              <a:solidFill>
                <a:schemeClr val="accent4">
                  <a:lumMod val="50000"/>
                </a:schemeClr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ar-EG" sz="3200" dirty="0">
                <a:solidFill>
                  <a:schemeClr val="accent4">
                    <a:lumMod val="50000"/>
                  </a:schemeClr>
                </a:solidFill>
              </a:rPr>
              <a:t>الرقابة المجتمعية</a:t>
            </a:r>
            <a:endParaRPr lang="en-GB" sz="32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5128" name="Picture 8" descr="http://upload.wikimedia.org/wikipedia/commons/f/f4/20060513_toolbox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1530215"/>
            <a:ext cx="4419026" cy="33142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5"/>
          <p:cNvSpPr txBox="1">
            <a:spLocks noChangeArrowheads="1"/>
          </p:cNvSpPr>
          <p:nvPr/>
        </p:nvSpPr>
        <p:spPr>
          <a:xfrm>
            <a:off x="609600" y="3810"/>
            <a:ext cx="7924800" cy="842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457200" rtl="1">
              <a:lnSpc>
                <a:spcPct val="130000"/>
              </a:lnSpc>
              <a:buNone/>
            </a:pPr>
            <a:r>
              <a:rPr lang="ar-EG" sz="4400" dirty="0">
                <a:solidFill>
                  <a:srgbClr val="660033"/>
                </a:solidFill>
                <a:latin typeface="Sakkal Majalla" pitchFamily="2" charset="-78"/>
                <a:cs typeface="Sakkal Majalla" pitchFamily="2" charset="-78"/>
              </a:rPr>
              <a:t>أدوات تمكين المواطن في مجال تحسين الخدمات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1" y="6144451"/>
            <a:ext cx="1700347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1946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 algn="r" rtl="1"/>
            <a:fld id="{D7D7D96F-D766-4B17-9923-03010D5A3673}" type="slidenum">
              <a:rPr lang="en-US" smtClean="0">
                <a:latin typeface="Sakkal Majalla" pitchFamily="2" charset="-78"/>
                <a:cs typeface="Sakkal Majalla" pitchFamily="2" charset="-78"/>
              </a:rPr>
              <a:pPr algn="r" rtl="1"/>
              <a:t>13</a:t>
            </a:fld>
            <a:endParaRPr lang="en-US">
              <a:latin typeface="Sakkal Majalla" pitchFamily="2" charset="-78"/>
              <a:cs typeface="Sakkal Majalla" pitchFamily="2" charset="-78"/>
            </a:endParaRPr>
          </a:p>
        </p:txBody>
      </p:sp>
      <p:pic>
        <p:nvPicPr>
          <p:cNvPr id="6" name="Picture 5"/>
          <p:cNvPicPr/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54" t="34231" r="33784" b="21905"/>
          <a:stretch/>
        </p:blipFill>
        <p:spPr bwMode="auto">
          <a:xfrm>
            <a:off x="838200" y="1168039"/>
            <a:ext cx="6781800" cy="561376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Rounded Rectangle 1"/>
          <p:cNvSpPr/>
          <p:nvPr/>
        </p:nvSpPr>
        <p:spPr bwMode="auto">
          <a:xfrm>
            <a:off x="457200" y="4876800"/>
            <a:ext cx="914400" cy="1143000"/>
          </a:xfrm>
          <a:prstGeom prst="round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rgbClr val="999999"/>
              </a:solidFill>
              <a:effectLst/>
              <a:latin typeface="Arial" charset="0"/>
              <a:ea typeface="ＭＳ Ｐゴシック" pitchFamily="-96" charset="-128"/>
            </a:endParaRPr>
          </a:p>
        </p:txBody>
      </p:sp>
      <p:sp>
        <p:nvSpPr>
          <p:cNvPr id="9" name="Rectangle 5"/>
          <p:cNvSpPr txBox="1">
            <a:spLocks noChangeArrowheads="1"/>
          </p:cNvSpPr>
          <p:nvPr/>
        </p:nvSpPr>
        <p:spPr>
          <a:xfrm>
            <a:off x="609600" y="3810"/>
            <a:ext cx="7924800" cy="842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457200" rtl="1">
              <a:lnSpc>
                <a:spcPct val="130000"/>
              </a:lnSpc>
              <a:buNone/>
            </a:pPr>
            <a:r>
              <a:rPr lang="ar-EG" sz="4400" dirty="0">
                <a:solidFill>
                  <a:srgbClr val="660033"/>
                </a:solidFill>
                <a:latin typeface="Sakkal Majalla" pitchFamily="2" charset="-78"/>
                <a:cs typeface="Sakkal Majalla" pitchFamily="2" charset="-78"/>
              </a:rPr>
              <a:t>نموذج الرقابة المجتمعية (هيئة كير)</a:t>
            </a:r>
          </a:p>
        </p:txBody>
      </p:sp>
    </p:spTree>
    <p:extLst>
      <p:ext uri="{BB962C8B-B14F-4D97-AF65-F5344CB8AC3E}">
        <p14:creationId xmlns:p14="http://schemas.microsoft.com/office/powerpoint/2010/main" val="2400793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 algn="r" rtl="1"/>
            <a:fld id="{D7D7D96F-D766-4B17-9923-03010D5A3673}" type="slidenum">
              <a:rPr lang="en-US" smtClean="0">
                <a:latin typeface="Sakkal Majalla" pitchFamily="2" charset="-78"/>
                <a:cs typeface="Sakkal Majalla" pitchFamily="2" charset="-78"/>
              </a:rPr>
              <a:pPr algn="r" rtl="1"/>
              <a:t>14</a:t>
            </a:fld>
            <a:endParaRPr lang="en-US">
              <a:latin typeface="Sakkal Majalla" pitchFamily="2" charset="-78"/>
              <a:cs typeface="Sakkal Majalla" pitchFamily="2" charset="-78"/>
            </a:endParaRPr>
          </a:p>
        </p:txBody>
      </p:sp>
      <p:sp>
        <p:nvSpPr>
          <p:cNvPr id="2" name="Rounded Rectangle 1"/>
          <p:cNvSpPr/>
          <p:nvPr/>
        </p:nvSpPr>
        <p:spPr bwMode="auto">
          <a:xfrm>
            <a:off x="457200" y="4876800"/>
            <a:ext cx="914400" cy="1143000"/>
          </a:xfrm>
          <a:prstGeom prst="round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rgbClr val="999999"/>
              </a:solidFill>
              <a:effectLst/>
              <a:latin typeface="Arial" charset="0"/>
              <a:ea typeface="ＭＳ Ｐゴシック" pitchFamily="-96" charset="-128"/>
            </a:endParaRPr>
          </a:p>
        </p:txBody>
      </p:sp>
      <p:sp>
        <p:nvSpPr>
          <p:cNvPr id="9" name="Rectangle 5"/>
          <p:cNvSpPr txBox="1">
            <a:spLocks noChangeArrowheads="1"/>
          </p:cNvSpPr>
          <p:nvPr/>
        </p:nvSpPr>
        <p:spPr>
          <a:xfrm>
            <a:off x="609600" y="3810"/>
            <a:ext cx="7924800" cy="842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457200" rtl="1">
              <a:lnSpc>
                <a:spcPct val="130000"/>
              </a:lnSpc>
              <a:buNone/>
            </a:pPr>
            <a:r>
              <a:rPr lang="ar-EG" sz="4400" dirty="0">
                <a:solidFill>
                  <a:srgbClr val="660033"/>
                </a:solidFill>
                <a:latin typeface="Sakkal Majalla" pitchFamily="2" charset="-78"/>
                <a:cs typeface="Sakkal Majalla" pitchFamily="2" charset="-78"/>
              </a:rPr>
              <a:t>نموذج الرقابة المجتمعية (هيئة كير)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01451" y="1193784"/>
            <a:ext cx="8654143" cy="4049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7421" indent="-37421" algn="r" defTabSz="457209" rtl="1"/>
            <a:r>
              <a:rPr lang="ar-EG" sz="4286" dirty="0">
                <a:solidFill>
                  <a:srgbClr val="234774"/>
                </a:solidFill>
                <a:latin typeface="Sakkal Majalla" pitchFamily="2" charset="-78"/>
                <a:cs typeface="Sakkal Majalla" pitchFamily="2" charset="-78"/>
              </a:rPr>
              <a:t>	</a:t>
            </a:r>
            <a:r>
              <a:rPr lang="ar-EG" sz="4286" dirty="0">
                <a:solidFill>
                  <a:srgbClr val="C00000"/>
                </a:solidFill>
                <a:latin typeface="Sakkal Majalla" pitchFamily="2" charset="-78"/>
                <a:cs typeface="Sakkal Majalla" pitchFamily="2" charset="-78"/>
              </a:rPr>
              <a:t>إعادة </a:t>
            </a:r>
            <a:r>
              <a:rPr lang="ar-EG" sz="4286" dirty="0">
                <a:solidFill>
                  <a:srgbClr val="234774"/>
                </a:solidFill>
                <a:latin typeface="Sakkal Majalla" pitchFamily="2" charset="-78"/>
                <a:cs typeface="Sakkal Majalla" pitchFamily="2" charset="-78"/>
              </a:rPr>
              <a:t>صياغة العلاقة بين </a:t>
            </a:r>
          </a:p>
          <a:p>
            <a:pPr marL="37421" indent="-37421" algn="r" defTabSz="457209" rtl="1"/>
            <a:endParaRPr lang="ar-EG" sz="4286" dirty="0">
              <a:solidFill>
                <a:srgbClr val="234774"/>
              </a:solidFill>
              <a:latin typeface="Sakkal Majalla" pitchFamily="2" charset="-78"/>
              <a:cs typeface="Sakkal Majalla" pitchFamily="2" charset="-78"/>
            </a:endParaRPr>
          </a:p>
          <a:p>
            <a:pPr marL="37421" indent="-37421" algn="r" defTabSz="457209" rtl="1"/>
            <a:r>
              <a:rPr lang="ar-EG" sz="4286" dirty="0">
                <a:solidFill>
                  <a:srgbClr val="234774"/>
                </a:solidFill>
                <a:latin typeface="Sakkal Majalla" pitchFamily="2" charset="-78"/>
                <a:cs typeface="Sakkal Majalla" pitchFamily="2" charset="-78"/>
              </a:rPr>
              <a:t>												جانبي العرض والطلب</a:t>
            </a:r>
          </a:p>
          <a:p>
            <a:pPr marL="37421" indent="-37421" algn="r" defTabSz="457209" rtl="1"/>
            <a:endParaRPr lang="ar-EG" sz="4286" dirty="0">
              <a:solidFill>
                <a:srgbClr val="C00000"/>
              </a:solidFill>
              <a:latin typeface="Sakkal Majalla" pitchFamily="2" charset="-78"/>
              <a:cs typeface="Sakkal Majalla" pitchFamily="2" charset="-78"/>
            </a:endParaRPr>
          </a:p>
          <a:p>
            <a:pPr marL="37421" indent="-37421" algn="r" defTabSz="457209" rtl="1"/>
            <a:endParaRPr lang="ar-EG" sz="4286" dirty="0">
              <a:solidFill>
                <a:srgbClr val="C00000"/>
              </a:solidFill>
              <a:latin typeface="Sakkal Majalla" pitchFamily="2" charset="-78"/>
              <a:cs typeface="Sakkal Majalla" pitchFamily="2" charset="-78"/>
            </a:endParaRPr>
          </a:p>
          <a:p>
            <a:pPr marL="37421" indent="-37421" algn="r" defTabSz="457209" rtl="1"/>
            <a:r>
              <a:rPr lang="ar-EG" sz="4286" dirty="0">
                <a:solidFill>
                  <a:srgbClr val="C00000"/>
                </a:solidFill>
                <a:latin typeface="Sakkal Majalla" pitchFamily="2" charset="-78"/>
                <a:cs typeface="Sakkal Majalla" pitchFamily="2" charset="-78"/>
              </a:rPr>
              <a:t>ضمان						</a:t>
            </a:r>
            <a:r>
              <a:rPr lang="ar-EG" sz="4286" dirty="0">
                <a:solidFill>
                  <a:srgbClr val="234774"/>
                </a:solidFill>
                <a:latin typeface="Sakkal Majalla" pitchFamily="2" charset="-78"/>
                <a:cs typeface="Sakkal Majalla" pitchFamily="2" charset="-78"/>
              </a:rPr>
              <a:t> العدالة في توزيع عوائد التنمية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rgbClr val="AF272F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94" t="15307" r="47579" b="21840"/>
          <a:stretch/>
        </p:blipFill>
        <p:spPr>
          <a:xfrm>
            <a:off x="3814442" y="1728907"/>
            <a:ext cx="1381886" cy="210350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007FA3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59" t="15307" r="7412" b="21840"/>
          <a:stretch/>
        </p:blipFill>
        <p:spPr>
          <a:xfrm>
            <a:off x="5071463" y="1861288"/>
            <a:ext cx="1266626" cy="2103504"/>
          </a:xfrm>
          <a:prstGeom prst="rect">
            <a:avLst/>
          </a:prstGeom>
        </p:spPr>
      </p:pic>
      <p:pic>
        <p:nvPicPr>
          <p:cNvPr id="16" name="Picture 6" descr="http://www.hitechcj.com/sitebuildercontent/sitebuilderpictures/PBA0105.gif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7271" y="4065598"/>
            <a:ext cx="2974525" cy="2202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3912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00466" y="1616381"/>
            <a:ext cx="8505781" cy="32085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ar-EG" sz="5400" b="1" dirty="0" smtClean="0">
                <a:solidFill>
                  <a:srgbClr val="002060"/>
                </a:solidFill>
                <a:latin typeface="Sakkal Majalla" pitchFamily="2" charset="-78"/>
                <a:ea typeface="+mj-ea"/>
                <a:cs typeface="Sakkal Majalla" pitchFamily="2" charset="-78"/>
              </a:rPr>
              <a:t>أن تقوم الحكومة بتنفيذ </a:t>
            </a:r>
            <a:r>
              <a:rPr lang="ar-EG" sz="5400" b="1" u="sng" dirty="0" smtClean="0">
                <a:solidFill>
                  <a:srgbClr val="C00000"/>
                </a:solidFill>
                <a:latin typeface="Sakkal Majalla" pitchFamily="2" charset="-78"/>
                <a:ea typeface="+mj-ea"/>
                <a:cs typeface="Sakkal Majalla" pitchFamily="2" charset="-78"/>
              </a:rPr>
              <a:t>ما تريده</a:t>
            </a:r>
            <a:r>
              <a:rPr lang="ar-EG" sz="5400" b="1" dirty="0" smtClean="0">
                <a:solidFill>
                  <a:srgbClr val="002060"/>
                </a:solidFill>
                <a:latin typeface="Sakkal Majalla" pitchFamily="2" charset="-78"/>
                <a:ea typeface="+mj-ea"/>
                <a:cs typeface="Sakkal Majalla" pitchFamily="2" charset="-78"/>
              </a:rPr>
              <a:t> للمواطن أو تقوم بتنفيذ </a:t>
            </a:r>
            <a:r>
              <a:rPr lang="ar-EG" sz="5400" b="1" u="sng" dirty="0" smtClean="0">
                <a:solidFill>
                  <a:srgbClr val="C00000"/>
                </a:solidFill>
                <a:latin typeface="Sakkal Majalla" pitchFamily="2" charset="-78"/>
                <a:ea typeface="+mj-ea"/>
                <a:cs typeface="Sakkal Majalla" pitchFamily="2" charset="-78"/>
              </a:rPr>
              <a:t>ما يريده</a:t>
            </a:r>
            <a:r>
              <a:rPr lang="ar-EG" sz="5400" b="1" dirty="0" smtClean="0">
                <a:solidFill>
                  <a:srgbClr val="002060"/>
                </a:solidFill>
                <a:latin typeface="Sakkal Majalla" pitchFamily="2" charset="-78"/>
                <a:ea typeface="+mj-ea"/>
                <a:cs typeface="Sakkal Majalla" pitchFamily="2" charset="-78"/>
              </a:rPr>
              <a:t> المواطن</a:t>
            </a:r>
            <a:endParaRPr lang="en-US" sz="5400" b="1" dirty="0">
              <a:solidFill>
                <a:srgbClr val="002060"/>
              </a:solidFill>
              <a:latin typeface="Sakkal Majalla" pitchFamily="2" charset="-78"/>
              <a:ea typeface="+mj-ea"/>
              <a:cs typeface="Sakkal Majall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32617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larrycuban.files.wordpress.com/2011/12/6a00e54f8c25c988340133f566c7d5970b-500wi.gif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861" y="582930"/>
            <a:ext cx="6925856" cy="5332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3039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996472" y="4641996"/>
            <a:ext cx="45433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b="1" dirty="0" smtClean="0">
                <a:solidFill>
                  <a:srgbClr val="CC6600">
                    <a:lumMod val="50000"/>
                  </a:srgbClr>
                </a:solidFill>
                <a:latin typeface="Arial" charset="0"/>
              </a:rPr>
              <a:t>For more information:</a:t>
            </a:r>
          </a:p>
          <a:p>
            <a:r>
              <a:rPr lang="en-US" b="1" u="sng" dirty="0" smtClean="0">
                <a:solidFill>
                  <a:srgbClr val="0070C0"/>
                </a:solidFill>
              </a:rPr>
              <a:t>www.care.org.eg</a:t>
            </a:r>
          </a:p>
          <a:p>
            <a:endParaRPr lang="ar-EG" u="sng" dirty="0" smtClean="0">
              <a:solidFill>
                <a:srgbClr val="007FA3">
                  <a:lumMod val="75000"/>
                </a:srgbClr>
              </a:solidFill>
              <a:latin typeface="Calibri"/>
              <a:ea typeface="Times New Roman"/>
              <a:cs typeface="Arial"/>
            </a:endParaRPr>
          </a:p>
          <a:p>
            <a:r>
              <a:rPr lang="en-US" u="sng" dirty="0" smtClean="0">
                <a:solidFill>
                  <a:srgbClr val="007FA3">
                    <a:lumMod val="75000"/>
                  </a:srgbClr>
                </a:solidFill>
                <a:latin typeface="Calibri"/>
                <a:ea typeface="Times New Roman"/>
                <a:cs typeface="Arial"/>
              </a:rPr>
              <a:t>www.facebook.com/careegypt</a:t>
            </a:r>
            <a:r>
              <a:rPr lang="en-US" dirty="0" smtClean="0">
                <a:solidFill>
                  <a:srgbClr val="007FA3">
                    <a:lumMod val="75000"/>
                  </a:srgbClr>
                </a:solidFill>
                <a:latin typeface="Calibri"/>
                <a:ea typeface="Times New Roman"/>
                <a:cs typeface="Arial"/>
              </a:rPr>
              <a:t> </a:t>
            </a:r>
            <a:r>
              <a:rPr lang="en-US" dirty="0" smtClean="0">
                <a:solidFill>
                  <a:srgbClr val="54585A"/>
                </a:solidFill>
                <a:latin typeface="Calibri"/>
                <a:ea typeface="Times New Roman"/>
                <a:cs typeface="Arial"/>
              </a:rPr>
              <a:t> </a:t>
            </a:r>
            <a:endParaRPr lang="en-US" dirty="0">
              <a:solidFill>
                <a:srgbClr val="54585A"/>
              </a:solidFill>
            </a:endParaRPr>
          </a:p>
        </p:txBody>
      </p:sp>
      <p:pic>
        <p:nvPicPr>
          <p:cNvPr id="9" name="Picture 8" descr="cid:image001.jpg@01CC7609.D8316200">
            <a:hlinkClick r:id="rId3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06053" y="5273010"/>
            <a:ext cx="644773" cy="617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 txBox="1">
            <a:spLocks noChangeArrowheads="1"/>
          </p:cNvSpPr>
          <p:nvPr/>
        </p:nvSpPr>
        <p:spPr bwMode="auto">
          <a:xfrm>
            <a:off x="5723906" y="2637615"/>
            <a:ext cx="3191928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defTabSz="914400" rtl="1">
              <a:defRPr/>
            </a:pPr>
            <a:r>
              <a:rPr lang="ar-EG" sz="4800" b="1" kern="0" dirty="0" smtClean="0">
                <a:solidFill>
                  <a:srgbClr val="0000FF"/>
                </a:solidFill>
                <a:latin typeface="Sakkal Majalla" pitchFamily="2" charset="-78"/>
                <a:ea typeface="+mj-ea"/>
                <a:cs typeface="Sakkal Majalla" pitchFamily="2" charset="-78"/>
              </a:rPr>
              <a:t>شكرا لحسن الإستماع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3172" y="2637615"/>
            <a:ext cx="5082881" cy="33758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1" y="6144451"/>
            <a:ext cx="1700347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91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343400"/>
          </a:xfrm>
        </p:spPr>
        <p:txBody>
          <a:bodyPr/>
          <a:lstStyle/>
          <a:p>
            <a:pPr marL="182880" lvl="1" indent="0" algn="r" rtl="1" eaLnBrk="1" hangingPunct="1">
              <a:lnSpc>
                <a:spcPct val="90000"/>
              </a:lnSpc>
              <a:buSzPct val="30000"/>
              <a:buNone/>
              <a:defRPr/>
            </a:pPr>
            <a:r>
              <a:rPr lang="ar-EG" sz="4400" b="1" dirty="0" smtClean="0">
                <a:solidFill>
                  <a:srgbClr val="00206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نحن</a:t>
            </a:r>
            <a:r>
              <a:rPr lang="ar-EG" sz="4400" b="1" dirty="0" smtClean="0">
                <a:solidFill>
                  <a:schemeClr val="accent5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	</a:t>
            </a:r>
          </a:p>
          <a:p>
            <a:pPr marL="182880" lvl="1" indent="0" algn="r" rtl="1" eaLnBrk="1" hangingPunct="1">
              <a:lnSpc>
                <a:spcPct val="90000"/>
              </a:lnSpc>
              <a:buSzPct val="30000"/>
              <a:buNone/>
              <a:defRPr/>
            </a:pPr>
            <a:r>
              <a:rPr lang="en-US" sz="4400" dirty="0" smtClean="0">
                <a:solidFill>
                  <a:schemeClr val="accent5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	</a:t>
            </a:r>
            <a:r>
              <a:rPr lang="ar-EG" sz="4400" dirty="0" smtClean="0">
                <a:solidFill>
                  <a:srgbClr val="00206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نبني</a:t>
            </a:r>
            <a:r>
              <a:rPr lang="ar-EG" sz="4400" dirty="0" smtClean="0">
                <a:solidFill>
                  <a:schemeClr val="accent5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EG" sz="4400" u="sng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القدرات</a:t>
            </a:r>
            <a:r>
              <a:rPr lang="ar-EG" sz="4400" dirty="0" smtClean="0">
                <a:solidFill>
                  <a:schemeClr val="accent5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EG" sz="4400" dirty="0" smtClean="0">
                <a:solidFill>
                  <a:srgbClr val="00206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البشرية</a:t>
            </a:r>
            <a:endParaRPr lang="en-US" sz="4000" dirty="0" smtClean="0">
              <a:solidFill>
                <a:srgbClr val="00206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457200" lvl="1" indent="0" algn="r" rtl="1">
              <a:lnSpc>
                <a:spcPct val="10000"/>
              </a:lnSpc>
              <a:buSzPct val="30000"/>
              <a:buNone/>
              <a:defRPr/>
            </a:pPr>
            <a:endParaRPr lang="en-US" sz="3600" dirty="0" smtClean="0">
              <a:solidFill>
                <a:schemeClr val="accent5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182880" lvl="1" indent="0" algn="r" rtl="1">
              <a:lnSpc>
                <a:spcPct val="90000"/>
              </a:lnSpc>
              <a:buSzPct val="30000"/>
              <a:buNone/>
              <a:defRPr/>
            </a:pPr>
            <a:r>
              <a:rPr lang="ar-EG" sz="4400" b="1" dirty="0" smtClean="0">
                <a:solidFill>
                  <a:schemeClr val="accent5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	</a:t>
            </a:r>
            <a:r>
              <a:rPr lang="ar-EG" sz="4400" dirty="0" smtClean="0">
                <a:solidFill>
                  <a:srgbClr val="00206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نتناول قضايا </a:t>
            </a:r>
            <a:r>
              <a:rPr lang="ar-EG" sz="4400" u="sng" dirty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التمييز</a:t>
            </a:r>
            <a:r>
              <a:rPr lang="ar-EG" sz="4400" dirty="0" smtClean="0">
                <a:solidFill>
                  <a:schemeClr val="accent5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EG" sz="4400" dirty="0" smtClean="0">
                <a:solidFill>
                  <a:srgbClr val="00206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وضعف</a:t>
            </a:r>
            <a:r>
              <a:rPr lang="ar-EG" sz="4400" dirty="0" smtClean="0">
                <a:solidFill>
                  <a:schemeClr val="accent5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EG" sz="4400" u="sng" dirty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الحوكمة</a:t>
            </a:r>
            <a:endParaRPr lang="en-US" sz="4400" u="sng" dirty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457200" lvl="1" indent="0" algn="r" rtl="1">
              <a:lnSpc>
                <a:spcPct val="10000"/>
              </a:lnSpc>
              <a:buSzPct val="30000"/>
              <a:buNone/>
              <a:defRPr/>
            </a:pPr>
            <a:endParaRPr lang="en-US" sz="3600" dirty="0" smtClean="0">
              <a:solidFill>
                <a:schemeClr val="accent5">
                  <a:lumMod val="50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182880" lvl="1" indent="0" algn="r" rtl="1">
              <a:lnSpc>
                <a:spcPct val="90000"/>
              </a:lnSpc>
              <a:buSzPct val="30000"/>
              <a:buNone/>
              <a:defRPr/>
            </a:pPr>
            <a:r>
              <a:rPr lang="en-US" sz="4400" dirty="0" smtClean="0">
                <a:solidFill>
                  <a:schemeClr val="accent5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	</a:t>
            </a:r>
            <a:r>
              <a:rPr lang="ar-EG" sz="4400" dirty="0" smtClean="0">
                <a:solidFill>
                  <a:srgbClr val="00206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نركز على تمكين </a:t>
            </a:r>
            <a:r>
              <a:rPr lang="ar-EG" sz="4400" u="sng" dirty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الفئات المهمشة</a:t>
            </a:r>
            <a:endParaRPr lang="en-US" sz="4400" u="sng" dirty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182880" lvl="1" indent="0" algn="r" rtl="1">
              <a:lnSpc>
                <a:spcPct val="90000"/>
              </a:lnSpc>
              <a:buSzPct val="30000"/>
              <a:buNone/>
              <a:defRPr/>
            </a:pPr>
            <a:r>
              <a:rPr lang="en-US" sz="4400" dirty="0" smtClean="0">
                <a:solidFill>
                  <a:schemeClr val="accent5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	</a:t>
            </a:r>
            <a:r>
              <a:rPr lang="ar-EG" sz="4400" dirty="0" smtClean="0">
                <a:solidFill>
                  <a:srgbClr val="00206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نؤمن بأهمية </a:t>
            </a:r>
            <a:r>
              <a:rPr lang="ar-EG" sz="4400" u="sng" dirty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المشاركة والشراكة</a:t>
            </a:r>
          </a:p>
        </p:txBody>
      </p:sp>
      <p:sp>
        <p:nvSpPr>
          <p:cNvPr id="12" name="Rectangle 5"/>
          <p:cNvSpPr>
            <a:spLocks noGrp="1" noChangeArrowheads="1"/>
          </p:cNvSpPr>
          <p:nvPr>
            <p:ph type="title"/>
          </p:nvPr>
        </p:nvSpPr>
        <p:spPr>
          <a:xfrm>
            <a:off x="609600" y="15240"/>
            <a:ext cx="7924800" cy="84201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 defTabSz="457200">
              <a:lnSpc>
                <a:spcPct val="130000"/>
              </a:lnSpc>
            </a:pPr>
            <a:r>
              <a:rPr lang="ar-EG" sz="4800" dirty="0" smtClean="0">
                <a:solidFill>
                  <a:srgbClr val="660033"/>
                </a:solidFill>
                <a:latin typeface="Sakkal Majalla" pitchFamily="2" charset="-78"/>
                <a:cs typeface="Sakkal Majalla" pitchFamily="2" charset="-78"/>
              </a:rPr>
              <a:t>هيئة كير الدولية – «من نحن»</a:t>
            </a:r>
            <a:endParaRPr sz="4800" dirty="0">
              <a:solidFill>
                <a:srgbClr val="660033"/>
              </a:solidFill>
              <a:latin typeface="Sakkal Majalla" pitchFamily="2" charset="-78"/>
              <a:cs typeface="Sakkal Majall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28665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3276600" y="1574260"/>
            <a:ext cx="5867400" cy="3988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 algn="justLow" rtl="1">
              <a:spcBef>
                <a:spcPct val="20000"/>
              </a:spcBef>
              <a:buSzPct val="100000"/>
              <a:buFont typeface="Sakkal Majalla" panose="02000000000000000000" pitchFamily="2" charset="-78"/>
              <a:buChar char="-"/>
              <a:defRPr/>
            </a:pPr>
            <a:r>
              <a:rPr lang="ar-EG" sz="2800" b="1" dirty="0" smtClean="0">
                <a:solidFill>
                  <a:srgbClr val="00206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نعمل في مصر ......... </a:t>
            </a:r>
            <a:r>
              <a:rPr lang="ar-EG" sz="2800" b="1" dirty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منذ</a:t>
            </a:r>
            <a:r>
              <a:rPr lang="ar-EG" sz="2400" b="1" dirty="0">
                <a:solidFill>
                  <a:srgbClr val="7BA79D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EG" sz="2800" b="1" dirty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1954</a:t>
            </a:r>
            <a:endParaRPr lang="en-US" sz="2800" b="1" dirty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457200" indent="-457200" algn="justLow" rtl="1">
              <a:spcBef>
                <a:spcPct val="20000"/>
              </a:spcBef>
              <a:buSzPct val="100000"/>
              <a:buFont typeface="Sakkal Majalla" panose="02000000000000000000" pitchFamily="2" charset="-78"/>
              <a:buChar char="-"/>
              <a:defRPr/>
            </a:pPr>
            <a:r>
              <a:rPr lang="ar-EG" sz="2800" b="1" dirty="0" smtClean="0">
                <a:solidFill>
                  <a:srgbClr val="00206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صعيد مصر.... </a:t>
            </a:r>
            <a:r>
              <a:rPr lang="ar-EG" sz="2800" b="1" dirty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نطاق عملنا</a:t>
            </a:r>
          </a:p>
          <a:p>
            <a:pPr marL="457200" indent="-457200" algn="justLow" rtl="1">
              <a:spcBef>
                <a:spcPct val="20000"/>
              </a:spcBef>
              <a:buSzPct val="100000"/>
              <a:buFont typeface="Sakkal Majalla" panose="02000000000000000000" pitchFamily="2" charset="-78"/>
              <a:buChar char="-"/>
              <a:defRPr/>
            </a:pPr>
            <a:r>
              <a:rPr lang="ar-EG" sz="2800" b="1" dirty="0">
                <a:solidFill>
                  <a:srgbClr val="00206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الحوكمة والمشاركة </a:t>
            </a:r>
            <a:r>
              <a:rPr lang="ar-EG" sz="2800" b="1" dirty="0" smtClean="0">
                <a:solidFill>
                  <a:srgbClr val="00206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المدنية / حقوق </a:t>
            </a:r>
            <a:r>
              <a:rPr lang="ar-EG" sz="2800" b="1" dirty="0">
                <a:solidFill>
                  <a:srgbClr val="00206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المرأة </a:t>
            </a:r>
            <a:r>
              <a:rPr lang="ar-EG" sz="2800" b="1" dirty="0" smtClean="0">
                <a:solidFill>
                  <a:srgbClr val="00206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/ </a:t>
            </a:r>
            <a:r>
              <a:rPr lang="ar-EG" sz="2800" b="1" dirty="0">
                <a:solidFill>
                  <a:srgbClr val="00206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تحسين التعليم </a:t>
            </a:r>
            <a:r>
              <a:rPr lang="ar-EG" sz="2800" b="1" dirty="0" smtClean="0">
                <a:solidFill>
                  <a:srgbClr val="00206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/ الزراعة </a:t>
            </a:r>
            <a:r>
              <a:rPr lang="ar-EG" sz="2800" b="1" dirty="0">
                <a:solidFill>
                  <a:srgbClr val="00206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والموارد الطبيعة </a:t>
            </a:r>
            <a:r>
              <a:rPr lang="ar-EG" sz="2800" b="1" dirty="0" smtClean="0">
                <a:solidFill>
                  <a:srgbClr val="00206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.......</a:t>
            </a:r>
            <a:r>
              <a:rPr lang="ar-EG" sz="2800" b="1" dirty="0" smtClean="0">
                <a:solidFill>
                  <a:srgbClr val="7BA79D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EG" sz="2800" b="1" dirty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برامجنا</a:t>
            </a:r>
          </a:p>
          <a:p>
            <a:pPr marL="457200" indent="-457200" algn="justLow" rtl="1">
              <a:spcBef>
                <a:spcPct val="20000"/>
              </a:spcBef>
              <a:buSzPct val="100000"/>
              <a:buFont typeface="Sakkal Majalla" panose="02000000000000000000" pitchFamily="2" charset="-78"/>
              <a:buChar char="-"/>
              <a:defRPr/>
            </a:pPr>
            <a:r>
              <a:rPr lang="ar-EG" sz="2800" b="1" dirty="0" smtClean="0">
                <a:solidFill>
                  <a:srgbClr val="00206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لا ننفذ أي مشروع دون..... </a:t>
            </a:r>
            <a:r>
              <a:rPr lang="ar-EG" sz="2800" b="1" dirty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مشاركة الشركاء المحليين فى المجتمعات المستهدفة.</a:t>
            </a:r>
          </a:p>
          <a:p>
            <a:pPr marL="457200" indent="-457200" algn="justLow" rtl="1">
              <a:spcBef>
                <a:spcPct val="20000"/>
              </a:spcBef>
              <a:buSzPct val="100000"/>
              <a:buFont typeface="Sakkal Majalla" panose="02000000000000000000" pitchFamily="2" charset="-78"/>
              <a:buChar char="-"/>
              <a:defRPr/>
            </a:pPr>
            <a:r>
              <a:rPr lang="ar-EG" sz="2800" b="1" dirty="0" smtClean="0">
                <a:solidFill>
                  <a:srgbClr val="00206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لدنيا أطر وقنوات للتواصل مع....... </a:t>
            </a:r>
            <a:r>
              <a:rPr lang="ar-EG" sz="2800" b="1" dirty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كافة الشركاء على المستوى المحلي </a:t>
            </a:r>
            <a:r>
              <a:rPr lang="ar-EG" sz="2800" b="1" dirty="0" smtClean="0">
                <a:solidFill>
                  <a:srgbClr val="C0000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والقومي والإقليمي</a:t>
            </a:r>
            <a:endParaRPr lang="en-US" sz="2800" b="1" dirty="0">
              <a:solidFill>
                <a:srgbClr val="C0000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4" name="Picture 6" descr="woman carrying dough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1608073"/>
            <a:ext cx="2962898" cy="4429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>
            <a:spLocks noGrp="1" noChangeArrowheads="1"/>
          </p:cNvSpPr>
          <p:nvPr>
            <p:ph type="title"/>
          </p:nvPr>
        </p:nvSpPr>
        <p:spPr>
          <a:xfrm>
            <a:off x="609600" y="3810"/>
            <a:ext cx="7924800" cy="84201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 defTabSz="457200">
              <a:lnSpc>
                <a:spcPct val="130000"/>
              </a:lnSpc>
            </a:pPr>
            <a:r>
              <a:rPr lang="ar-EG" sz="4800" dirty="0" smtClean="0">
                <a:solidFill>
                  <a:srgbClr val="660033"/>
                </a:solidFill>
                <a:latin typeface="Sakkal Majalla" pitchFamily="2" charset="-78"/>
                <a:cs typeface="Sakkal Majalla" pitchFamily="2" charset="-78"/>
              </a:rPr>
              <a:t>هيئة كير الدولية – «من نحن»</a:t>
            </a:r>
            <a:endParaRPr sz="4800" dirty="0">
              <a:solidFill>
                <a:srgbClr val="660033"/>
              </a:solidFill>
              <a:latin typeface="Sakkal Majalla" pitchFamily="2" charset="-78"/>
              <a:cs typeface="Sakkal Majall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204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3116014"/>
            <a:ext cx="8291264" cy="1101987"/>
          </a:xfrm>
        </p:spPr>
        <p:txBody>
          <a:bodyPr anchor="ctr">
            <a:noAutofit/>
          </a:bodyPr>
          <a:lstStyle/>
          <a:p>
            <a:pPr indent="0" algn="ctr" rtl="1"/>
            <a:r>
              <a:rPr lang="ar-EG" sz="8800" b="1" dirty="0" smtClean="0">
                <a:solidFill>
                  <a:schemeClr val="bg2">
                    <a:lumMod val="50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خدمات جيدة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367" y="4146433"/>
            <a:ext cx="2445575" cy="2101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5220" y="1253636"/>
            <a:ext cx="2260727" cy="18623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259458"/>
            <a:ext cx="2445575" cy="18565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8392" y="1263913"/>
            <a:ext cx="2183777" cy="18745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1727" y="4113215"/>
            <a:ext cx="2357106" cy="20168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5220" y="4075092"/>
            <a:ext cx="2297979" cy="2101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Rectangle 5"/>
          <p:cNvSpPr>
            <a:spLocks noGrp="1" noChangeArrowheads="1"/>
          </p:cNvSpPr>
          <p:nvPr>
            <p:ph type="title"/>
          </p:nvPr>
        </p:nvSpPr>
        <p:spPr>
          <a:xfrm>
            <a:off x="609600" y="3810"/>
            <a:ext cx="7924800" cy="84201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 defTabSz="457200">
              <a:lnSpc>
                <a:spcPct val="130000"/>
              </a:lnSpc>
            </a:pPr>
            <a:r>
              <a:rPr lang="ar-EG" sz="4800" dirty="0" smtClean="0">
                <a:solidFill>
                  <a:srgbClr val="660033"/>
                </a:solidFill>
                <a:latin typeface="Sakkal Majalla" pitchFamily="2" charset="-78"/>
                <a:cs typeface="Sakkal Majalla" pitchFamily="2" charset="-78"/>
              </a:rPr>
              <a:t>ما الذي يريده المواطن</a:t>
            </a:r>
            <a:endParaRPr sz="4800" dirty="0">
              <a:solidFill>
                <a:srgbClr val="660033"/>
              </a:solidFill>
              <a:latin typeface="Sakkal Majalla" pitchFamily="2" charset="-78"/>
              <a:cs typeface="Sakkal Majall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77468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9186" y="1177289"/>
            <a:ext cx="8600464" cy="4233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64061"/>
            <a:ext cx="8291264" cy="5336111"/>
          </a:xfrm>
        </p:spPr>
        <p:txBody>
          <a:bodyPr>
            <a:noAutofit/>
          </a:bodyPr>
          <a:lstStyle/>
          <a:p>
            <a:pPr indent="0" algn="ctr" rtl="1">
              <a:lnSpc>
                <a:spcPts val="3200"/>
              </a:lnSpc>
              <a:buNone/>
            </a:pPr>
            <a:r>
              <a:rPr lang="ar-EG" sz="3200" b="1" dirty="0" smtClean="0">
                <a:solidFill>
                  <a:srgbClr val="00206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هيكل </a:t>
            </a:r>
            <a:r>
              <a:rPr lang="ar-EG" sz="3200" b="1" dirty="0">
                <a:solidFill>
                  <a:srgbClr val="00206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تنظيمي هرمي مع تعدد المستويات الإدارية</a:t>
            </a:r>
          </a:p>
          <a:p>
            <a:pPr indent="0" rtl="1">
              <a:lnSpc>
                <a:spcPts val="3200"/>
              </a:lnSpc>
            </a:pPr>
            <a:r>
              <a:rPr lang="ar-EG" sz="1400" b="1" dirty="0" smtClean="0">
                <a:solidFill>
                  <a:srgbClr val="00206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تكدس العمالة</a:t>
            </a:r>
          </a:p>
          <a:p>
            <a:pPr indent="0" algn="ctr" rtl="1">
              <a:lnSpc>
                <a:spcPts val="3200"/>
              </a:lnSpc>
            </a:pPr>
            <a:r>
              <a:rPr lang="ar-EG" sz="1800" b="1" dirty="0" smtClean="0">
                <a:solidFill>
                  <a:srgbClr val="00206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بيروقراطية </a:t>
            </a:r>
            <a:r>
              <a:rPr lang="ar-EG" sz="1800" b="1" dirty="0">
                <a:solidFill>
                  <a:srgbClr val="00206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الإدارة </a:t>
            </a:r>
          </a:p>
          <a:p>
            <a:pPr indent="0" algn="r" rtl="1">
              <a:lnSpc>
                <a:spcPts val="3200"/>
              </a:lnSpc>
            </a:pPr>
            <a:r>
              <a:rPr lang="ar-EG" sz="3200" b="1" dirty="0" smtClean="0">
                <a:solidFill>
                  <a:srgbClr val="00206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مركزية </a:t>
            </a:r>
            <a:r>
              <a:rPr lang="ar-EG" sz="3200" b="1" dirty="0">
                <a:solidFill>
                  <a:srgbClr val="00206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السلطة</a:t>
            </a:r>
          </a:p>
          <a:p>
            <a:pPr indent="0" algn="ctr" rtl="1">
              <a:lnSpc>
                <a:spcPts val="3200"/>
              </a:lnSpc>
            </a:pPr>
            <a:r>
              <a:rPr lang="ar-EG" sz="1600" b="1" dirty="0" smtClean="0">
                <a:solidFill>
                  <a:srgbClr val="00206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الإدارة الورقية</a:t>
            </a:r>
            <a:r>
              <a:rPr lang="en-US" sz="1600" b="1" dirty="0" smtClean="0">
                <a:solidFill>
                  <a:srgbClr val="00206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				</a:t>
            </a:r>
            <a:r>
              <a:rPr lang="ar-EG" b="1" dirty="0">
                <a:solidFill>
                  <a:srgbClr val="00206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التوجه بالبيروقراطية وتواضع التوجه بالعملاء</a:t>
            </a:r>
            <a:endParaRPr lang="ar-EG" sz="3200" b="1" dirty="0">
              <a:solidFill>
                <a:srgbClr val="00206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indent="0" algn="ctr" rtl="1">
              <a:lnSpc>
                <a:spcPts val="3200"/>
              </a:lnSpc>
            </a:pPr>
            <a:r>
              <a:rPr lang="ar-EG" sz="1600" b="1" dirty="0" smtClean="0">
                <a:solidFill>
                  <a:srgbClr val="00206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غياب </a:t>
            </a:r>
            <a:r>
              <a:rPr lang="ar-EG" sz="1600" b="1" dirty="0">
                <a:solidFill>
                  <a:srgbClr val="00206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التفويض </a:t>
            </a:r>
            <a:r>
              <a:rPr lang="ar-EG" sz="1600" b="1" dirty="0" smtClean="0">
                <a:solidFill>
                  <a:srgbClr val="00206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والتمكين                                                                   </a:t>
            </a:r>
            <a:r>
              <a:rPr lang="ar-EG" sz="3200" b="1" dirty="0" smtClean="0">
                <a:solidFill>
                  <a:srgbClr val="00206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تواضع </a:t>
            </a:r>
            <a:r>
              <a:rPr lang="ar-EG" sz="3200" b="1" dirty="0">
                <a:solidFill>
                  <a:srgbClr val="00206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دوافع التغيير</a:t>
            </a:r>
            <a:endParaRPr lang="ar-EG" sz="1600" b="1" dirty="0">
              <a:solidFill>
                <a:srgbClr val="00206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indent="0" algn="r" rtl="1">
              <a:lnSpc>
                <a:spcPts val="3200"/>
              </a:lnSpc>
              <a:buNone/>
            </a:pPr>
            <a:r>
              <a:rPr lang="ar-EG" sz="2000" b="1" dirty="0" smtClean="0">
                <a:solidFill>
                  <a:srgbClr val="00206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تواضع </a:t>
            </a:r>
            <a:r>
              <a:rPr lang="ar-EG" sz="2000" b="1" dirty="0">
                <a:solidFill>
                  <a:srgbClr val="00206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التخطيط </a:t>
            </a:r>
            <a:r>
              <a:rPr lang="ar-EG" sz="2000" b="1" dirty="0" smtClean="0">
                <a:solidFill>
                  <a:srgbClr val="00206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الاستراتيجي                         تقادم التكنولوجيا</a:t>
            </a:r>
            <a:endParaRPr lang="ar-EG" sz="2000" b="1" dirty="0">
              <a:solidFill>
                <a:srgbClr val="00206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indent="0" algn="ctr" rtl="1">
              <a:lnSpc>
                <a:spcPts val="3200"/>
              </a:lnSpc>
            </a:pPr>
            <a:r>
              <a:rPr lang="ar-EG" sz="2000" b="1" dirty="0" smtClean="0">
                <a:solidFill>
                  <a:srgbClr val="00206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قصور </a:t>
            </a:r>
            <a:r>
              <a:rPr lang="ar-EG" sz="2000" b="1" dirty="0">
                <a:solidFill>
                  <a:srgbClr val="00206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معايير اختيار وتدريب </a:t>
            </a:r>
            <a:r>
              <a:rPr lang="ar-EG" sz="2000" b="1" dirty="0" smtClean="0">
                <a:solidFill>
                  <a:srgbClr val="00206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المديرين</a:t>
            </a:r>
            <a:endParaRPr lang="ar-EG" sz="1800" b="1" dirty="0">
              <a:solidFill>
                <a:srgbClr val="FF0000"/>
              </a:solidFill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indent="0" algn="ctr" rtl="1">
              <a:lnSpc>
                <a:spcPts val="3200"/>
              </a:lnSpc>
            </a:pPr>
            <a:r>
              <a:rPr lang="ar-EG" b="1" dirty="0">
                <a:solidFill>
                  <a:srgbClr val="00206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ثقافة تنظيمية لا تعتمد المساءلة/المشاركة المدنية</a:t>
            </a:r>
          </a:p>
          <a:p>
            <a:pPr indent="0" algn="ctr" rtl="1">
              <a:lnSpc>
                <a:spcPts val="3200"/>
              </a:lnSpc>
            </a:pPr>
            <a:r>
              <a:rPr lang="ar-EG" b="1" dirty="0">
                <a:solidFill>
                  <a:srgbClr val="00206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عدم قبول الخضوع للمساءلة                            </a:t>
            </a:r>
            <a:r>
              <a:rPr lang="ar-EG" b="1" dirty="0" smtClean="0">
                <a:solidFill>
                  <a:srgbClr val="00206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</a:t>
            </a:r>
            <a:r>
              <a:rPr lang="ar-EG" b="1" dirty="0">
                <a:solidFill>
                  <a:srgbClr val="00206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العمل في ظل غياب رقابة مجتمعية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title"/>
          </p:nvPr>
        </p:nvSpPr>
        <p:spPr>
          <a:xfrm>
            <a:off x="609600" y="3810"/>
            <a:ext cx="7924800" cy="84201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 defTabSz="457200">
              <a:lnSpc>
                <a:spcPct val="130000"/>
              </a:lnSpc>
            </a:pPr>
            <a:r>
              <a:rPr lang="ar-EG" sz="4800" dirty="0" smtClean="0">
                <a:solidFill>
                  <a:srgbClr val="660033"/>
                </a:solidFill>
                <a:latin typeface="Sakkal Majalla" pitchFamily="2" charset="-78"/>
                <a:cs typeface="Sakkal Majalla" pitchFamily="2" charset="-78"/>
              </a:rPr>
              <a:t>ملامح الخدمات الحكومية التقليدية</a:t>
            </a:r>
            <a:endParaRPr sz="4800" dirty="0">
              <a:solidFill>
                <a:srgbClr val="660033"/>
              </a:solidFill>
              <a:latin typeface="Sakkal Majalla" pitchFamily="2" charset="-78"/>
              <a:cs typeface="Sakkal Majall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93799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616244" y="1013868"/>
            <a:ext cx="4080899" cy="1896549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indent="0" algn="justLow" rtl="1">
              <a:buSzPct val="100000"/>
            </a:pPr>
            <a:r>
              <a:rPr lang="ar-EG" b="1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1- الخدمات</a:t>
            </a:r>
          </a:p>
          <a:p>
            <a:pPr marL="342900" indent="-342900" algn="justLow" rtl="1">
              <a:buSzPct val="100000"/>
              <a:buFontTx/>
              <a:buChar char="-"/>
            </a:pPr>
            <a:r>
              <a:rPr lang="ar-EG" sz="2000" b="1" dirty="0" smtClean="0">
                <a:solidFill>
                  <a:schemeClr val="accent6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سوء </a:t>
            </a:r>
            <a:r>
              <a:rPr lang="ar-EG" sz="2000" b="1" dirty="0">
                <a:solidFill>
                  <a:schemeClr val="accent6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محصلة الخدمات المقدمة </a:t>
            </a:r>
            <a:r>
              <a:rPr lang="ar-EG" sz="2000" b="1" dirty="0" smtClean="0">
                <a:solidFill>
                  <a:schemeClr val="accent6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بشكل </a:t>
            </a:r>
            <a:r>
              <a:rPr lang="ar-EG" sz="2000" b="1" dirty="0">
                <a:solidFill>
                  <a:schemeClr val="accent6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كبير. </a:t>
            </a:r>
            <a:endParaRPr lang="ar-EG" sz="2000" b="1" dirty="0" smtClean="0">
              <a:solidFill>
                <a:schemeClr val="accent6">
                  <a:lumMod val="75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342900" indent="-342900" algn="justLow" rtl="1">
              <a:buSzPct val="100000"/>
              <a:buFontTx/>
              <a:buChar char="-"/>
            </a:pPr>
            <a:r>
              <a:rPr lang="ar-EG" sz="2000" b="1" dirty="0" smtClean="0">
                <a:solidFill>
                  <a:schemeClr val="accent6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انخفاض </a:t>
            </a:r>
            <a:r>
              <a:rPr lang="ar-EG" sz="2000" b="1" dirty="0">
                <a:solidFill>
                  <a:schemeClr val="accent6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مستوى الوصول المتاح </a:t>
            </a:r>
            <a:r>
              <a:rPr lang="ar-EG" sz="2000" b="1" dirty="0" smtClean="0">
                <a:solidFill>
                  <a:schemeClr val="accent6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للخدمات.</a:t>
            </a:r>
          </a:p>
          <a:p>
            <a:pPr marL="342900" indent="-342900" algn="justLow" rtl="1">
              <a:buSzPct val="100000"/>
              <a:buFontTx/>
              <a:buChar char="-"/>
            </a:pPr>
            <a:r>
              <a:rPr lang="ar-EG" sz="2000" b="1" dirty="0" smtClean="0">
                <a:solidFill>
                  <a:schemeClr val="accent6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انخفاض </a:t>
            </a:r>
            <a:r>
              <a:rPr lang="ar-EG" sz="2000" b="1" dirty="0">
                <a:solidFill>
                  <a:schemeClr val="accent6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جودة الخدمات المقدمة </a:t>
            </a:r>
            <a:r>
              <a:rPr lang="ar-EG" sz="2000" b="1" dirty="0" smtClean="0">
                <a:solidFill>
                  <a:schemeClr val="accent6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(غالباً).</a:t>
            </a:r>
            <a:endParaRPr lang="ar-EG" sz="2000" b="1" dirty="0">
              <a:solidFill>
                <a:schemeClr val="accent6">
                  <a:lumMod val="75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332509" y="994434"/>
            <a:ext cx="3895875" cy="182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4763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lang="en-US" sz="2400" kern="1200">
                <a:solidFill>
                  <a:srgbClr val="595959"/>
                </a:solidFill>
                <a:latin typeface="Arial"/>
                <a:ea typeface="+mn-ea"/>
                <a:cs typeface="Arial"/>
              </a:defRPr>
            </a:lvl1pPr>
            <a:lvl2pPr marL="0" indent="0" algn="l" rtl="0" eaLnBrk="0" fontAlgn="base" hangingPunct="0">
              <a:spcBef>
                <a:spcPts val="900"/>
              </a:spcBef>
              <a:spcAft>
                <a:spcPct val="0"/>
              </a:spcAft>
              <a:buFont typeface="Arial" pitchFamily="34" charset="0"/>
              <a:buNone/>
              <a:defRPr lang="en-US" sz="2000" kern="1200">
                <a:solidFill>
                  <a:srgbClr val="595959"/>
                </a:solidFill>
                <a:latin typeface="Arial"/>
                <a:ea typeface="+mn-ea"/>
                <a:cs typeface="Arial"/>
              </a:defRPr>
            </a:lvl2pPr>
            <a:lvl3pPr marL="0" indent="4763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lang="en-US" kern="1200">
                <a:solidFill>
                  <a:srgbClr val="595959"/>
                </a:solidFill>
                <a:latin typeface="Arial"/>
                <a:ea typeface="+mn-ea"/>
                <a:cs typeface="Arial"/>
              </a:defRPr>
            </a:lvl3pPr>
            <a:lvl4pPr marL="3175" indent="-317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lang="en-US" kern="1200">
                <a:solidFill>
                  <a:srgbClr val="595959"/>
                </a:solidFill>
                <a:latin typeface="Arial"/>
                <a:ea typeface="+mn-ea"/>
                <a:cs typeface="Arial"/>
              </a:defRPr>
            </a:lvl4pPr>
            <a:lvl5pPr marL="0" indent="1588" algn="l" defTabSz="919163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lang="en-US" kern="1200">
                <a:solidFill>
                  <a:srgbClr val="595959"/>
                </a:solidFill>
                <a:latin typeface="Arial"/>
                <a:ea typeface="+mn-ea"/>
                <a:cs typeface="Arial"/>
              </a:defRPr>
            </a:lvl5pPr>
            <a:lvl6pPr marL="222885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6pPr>
            <a:lvl7pPr marL="268605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7pPr>
            <a:lvl8pPr marL="314325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8pPr>
            <a:lvl9pPr marL="360045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indent="0" algn="justLow" defTabSz="914400" rtl="1">
              <a:buSzPct val="100000"/>
            </a:pPr>
            <a:r>
              <a:rPr lang="ar-EG" b="1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3- المواطن</a:t>
            </a:r>
          </a:p>
          <a:p>
            <a:pPr marL="457200" indent="-457200" algn="justLow" defTabSz="914400" rtl="1">
              <a:buSzPct val="100000"/>
              <a:buFont typeface="Sakkal Majalla" panose="02000000000000000000" pitchFamily="2" charset="-78"/>
              <a:buChar char="-"/>
            </a:pPr>
            <a:r>
              <a:rPr lang="ar-EG" sz="2000" b="1" dirty="0" smtClean="0">
                <a:solidFill>
                  <a:schemeClr val="accent6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تذمر المواطن.</a:t>
            </a:r>
          </a:p>
          <a:p>
            <a:pPr marL="457200" indent="-457200" algn="justLow" defTabSz="914400" rtl="1">
              <a:buSzPct val="100000"/>
              <a:buFont typeface="Sakkal Majalla" panose="02000000000000000000" pitchFamily="2" charset="-78"/>
              <a:buChar char="-"/>
            </a:pPr>
            <a:r>
              <a:rPr lang="ar-EG" sz="2000" b="1" dirty="0">
                <a:solidFill>
                  <a:schemeClr val="accent6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عدم الرغبة في المشاركة.</a:t>
            </a:r>
          </a:p>
          <a:p>
            <a:pPr marL="457200" indent="-457200" algn="justLow" defTabSz="914400" rtl="1">
              <a:buSzPct val="100000"/>
              <a:buFont typeface="Sakkal Majalla" panose="02000000000000000000" pitchFamily="2" charset="-78"/>
              <a:buChar char="-"/>
            </a:pPr>
            <a:r>
              <a:rPr lang="ar-EG" sz="2000" b="1" dirty="0" smtClean="0">
                <a:solidFill>
                  <a:schemeClr val="accent6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ترصد بالحكومة ومؤسساتها.</a:t>
            </a:r>
          </a:p>
          <a:p>
            <a:pPr marL="457200" indent="-457200" algn="justLow" defTabSz="914400" rtl="1">
              <a:buSzPct val="100000"/>
              <a:buFont typeface="Sakkal Majalla" panose="02000000000000000000" pitchFamily="2" charset="-78"/>
              <a:buChar char="-"/>
            </a:pPr>
            <a:r>
              <a:rPr lang="ar-EG" sz="2000" b="1" dirty="0" smtClean="0">
                <a:solidFill>
                  <a:schemeClr val="accent6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زيادة </a:t>
            </a:r>
            <a:r>
              <a:rPr lang="ar-EG" sz="2000" b="1" dirty="0">
                <a:solidFill>
                  <a:schemeClr val="accent6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الفجوة بين </a:t>
            </a:r>
            <a:r>
              <a:rPr lang="ar-EG" sz="2000" b="1" dirty="0" smtClean="0">
                <a:solidFill>
                  <a:schemeClr val="accent6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مع </a:t>
            </a:r>
            <a:r>
              <a:rPr lang="ar-EG" sz="2000" b="1" dirty="0">
                <a:solidFill>
                  <a:schemeClr val="accent6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والحكومة</a:t>
            </a:r>
            <a:r>
              <a:rPr lang="ar-EG" sz="2000" b="1" dirty="0" smtClean="0">
                <a:solidFill>
                  <a:schemeClr val="accent6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.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5018029" y="3581462"/>
            <a:ext cx="3697441" cy="182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4763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lang="en-US" sz="2400" kern="1200">
                <a:solidFill>
                  <a:srgbClr val="595959"/>
                </a:solidFill>
                <a:latin typeface="Arial"/>
                <a:ea typeface="+mn-ea"/>
                <a:cs typeface="Arial"/>
              </a:defRPr>
            </a:lvl1pPr>
            <a:lvl2pPr marL="0" indent="0" algn="l" rtl="0" eaLnBrk="0" fontAlgn="base" hangingPunct="0">
              <a:spcBef>
                <a:spcPts val="900"/>
              </a:spcBef>
              <a:spcAft>
                <a:spcPct val="0"/>
              </a:spcAft>
              <a:buFont typeface="Arial" pitchFamily="34" charset="0"/>
              <a:buNone/>
              <a:defRPr lang="en-US" sz="2000" kern="1200">
                <a:solidFill>
                  <a:srgbClr val="595959"/>
                </a:solidFill>
                <a:latin typeface="Arial"/>
                <a:ea typeface="+mn-ea"/>
                <a:cs typeface="Arial"/>
              </a:defRPr>
            </a:lvl2pPr>
            <a:lvl3pPr marL="0" indent="4763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lang="en-US" kern="1200">
                <a:solidFill>
                  <a:srgbClr val="595959"/>
                </a:solidFill>
                <a:latin typeface="Arial"/>
                <a:ea typeface="+mn-ea"/>
                <a:cs typeface="Arial"/>
              </a:defRPr>
            </a:lvl3pPr>
            <a:lvl4pPr marL="3175" indent="-317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lang="en-US" kern="1200">
                <a:solidFill>
                  <a:srgbClr val="595959"/>
                </a:solidFill>
                <a:latin typeface="Arial"/>
                <a:ea typeface="+mn-ea"/>
                <a:cs typeface="Arial"/>
              </a:defRPr>
            </a:lvl4pPr>
            <a:lvl5pPr marL="0" indent="1588" algn="l" defTabSz="919163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lang="en-US" kern="1200">
                <a:solidFill>
                  <a:srgbClr val="595959"/>
                </a:solidFill>
                <a:latin typeface="Arial"/>
                <a:ea typeface="+mn-ea"/>
                <a:cs typeface="Arial"/>
              </a:defRPr>
            </a:lvl5pPr>
            <a:lvl6pPr marL="222885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6pPr>
            <a:lvl7pPr marL="268605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7pPr>
            <a:lvl8pPr marL="314325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8pPr>
            <a:lvl9pPr marL="360045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indent="0" algn="justLow" defTabSz="914400" rtl="1">
              <a:buSzPct val="100000"/>
            </a:pPr>
            <a:r>
              <a:rPr lang="ar-EG" b="1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2- الحكومة</a:t>
            </a:r>
          </a:p>
          <a:p>
            <a:pPr marL="457200" indent="-457200" algn="justLow" defTabSz="914400" rtl="1">
              <a:buSzPct val="100000"/>
              <a:buFont typeface="Sakkal Majalla" panose="02000000000000000000" pitchFamily="2" charset="-78"/>
              <a:buChar char="-"/>
            </a:pPr>
            <a:r>
              <a:rPr lang="ar-EG" sz="2000" b="1" dirty="0" smtClean="0">
                <a:solidFill>
                  <a:schemeClr val="accent6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ضعف الكفاءة(اهدار الموارد).</a:t>
            </a:r>
          </a:p>
          <a:p>
            <a:pPr marL="457200" indent="-457200" algn="justLow" defTabSz="914400" rtl="1">
              <a:buSzPct val="100000"/>
              <a:buFont typeface="Sakkal Majalla" panose="02000000000000000000" pitchFamily="2" charset="-78"/>
              <a:buChar char="-"/>
            </a:pPr>
            <a:r>
              <a:rPr lang="ar-EG" sz="2000" b="1" dirty="0">
                <a:solidFill>
                  <a:schemeClr val="accent6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فقدان الثقة فيها</a:t>
            </a:r>
            <a:r>
              <a:rPr lang="ar-EG" sz="2000" b="1" dirty="0" smtClean="0">
                <a:solidFill>
                  <a:schemeClr val="accent6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.</a:t>
            </a:r>
            <a:endParaRPr lang="en-US" sz="2000" b="1" dirty="0" smtClean="0">
              <a:solidFill>
                <a:schemeClr val="accent6">
                  <a:lumMod val="75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457200" indent="-457200" algn="justLow" defTabSz="914400" rtl="1">
              <a:buSzPct val="100000"/>
              <a:buFont typeface="Sakkal Majalla" panose="02000000000000000000" pitchFamily="2" charset="-78"/>
              <a:buChar char="-"/>
            </a:pPr>
            <a:r>
              <a:rPr lang="ar-EG" sz="2000" b="1" dirty="0" smtClean="0">
                <a:solidFill>
                  <a:schemeClr val="accent6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نقص مساحة الشفافية.</a:t>
            </a:r>
          </a:p>
          <a:p>
            <a:pPr marL="457200" indent="-457200" algn="justLow" defTabSz="914400" rtl="1">
              <a:buSzPct val="100000"/>
              <a:buFont typeface="Sakkal Majalla" panose="02000000000000000000" pitchFamily="2" charset="-78"/>
              <a:buChar char="-"/>
            </a:pPr>
            <a:r>
              <a:rPr lang="ar-EG" sz="2000" b="1" dirty="0" smtClean="0">
                <a:solidFill>
                  <a:schemeClr val="accent6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عدم مواكبة اتجاهات العملاء. </a:t>
            </a:r>
            <a:endParaRPr lang="ar-EG" sz="2000" b="1" dirty="0">
              <a:solidFill>
                <a:schemeClr val="accent6">
                  <a:lumMod val="75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457200" indent="-457200" algn="justLow" defTabSz="914400" rtl="1">
              <a:buSzPct val="100000"/>
              <a:buFont typeface="Sakkal Majalla" panose="02000000000000000000" pitchFamily="2" charset="-78"/>
              <a:buChar char="-"/>
            </a:pPr>
            <a:endParaRPr lang="ar-EG" b="1" dirty="0" smtClean="0">
              <a:solidFill>
                <a:schemeClr val="accent6">
                  <a:lumMod val="75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457200" indent="-457200" algn="justLow" defTabSz="914400" rtl="1">
              <a:buSzPct val="100000"/>
              <a:buFont typeface="Sakkal Majalla" panose="02000000000000000000" pitchFamily="2" charset="-78"/>
              <a:buChar char="-"/>
            </a:pPr>
            <a:endParaRPr lang="ar-EG" b="1" dirty="0">
              <a:solidFill>
                <a:schemeClr val="accent6">
                  <a:lumMod val="75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 bwMode="auto">
          <a:xfrm>
            <a:off x="332509" y="3649221"/>
            <a:ext cx="3697441" cy="843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4763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lang="en-US" sz="2400" kern="1200">
                <a:solidFill>
                  <a:srgbClr val="595959"/>
                </a:solidFill>
                <a:latin typeface="Arial"/>
                <a:ea typeface="+mn-ea"/>
                <a:cs typeface="Arial"/>
              </a:defRPr>
            </a:lvl1pPr>
            <a:lvl2pPr marL="0" indent="0" algn="l" rtl="0" eaLnBrk="0" fontAlgn="base" hangingPunct="0">
              <a:spcBef>
                <a:spcPts val="900"/>
              </a:spcBef>
              <a:spcAft>
                <a:spcPct val="0"/>
              </a:spcAft>
              <a:buFont typeface="Arial" pitchFamily="34" charset="0"/>
              <a:buNone/>
              <a:defRPr lang="en-US" sz="2000" kern="1200">
                <a:solidFill>
                  <a:srgbClr val="595959"/>
                </a:solidFill>
                <a:latin typeface="Arial"/>
                <a:ea typeface="+mn-ea"/>
                <a:cs typeface="Arial"/>
              </a:defRPr>
            </a:lvl2pPr>
            <a:lvl3pPr marL="0" indent="4763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lang="en-US" kern="1200">
                <a:solidFill>
                  <a:srgbClr val="595959"/>
                </a:solidFill>
                <a:latin typeface="Arial"/>
                <a:ea typeface="+mn-ea"/>
                <a:cs typeface="Arial"/>
              </a:defRPr>
            </a:lvl3pPr>
            <a:lvl4pPr marL="3175" indent="-317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lang="en-US" kern="1200">
                <a:solidFill>
                  <a:srgbClr val="595959"/>
                </a:solidFill>
                <a:latin typeface="Arial"/>
                <a:ea typeface="+mn-ea"/>
                <a:cs typeface="Arial"/>
              </a:defRPr>
            </a:lvl4pPr>
            <a:lvl5pPr marL="0" indent="1588" algn="l" defTabSz="919163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lang="en-US" kern="1200">
                <a:solidFill>
                  <a:srgbClr val="595959"/>
                </a:solidFill>
                <a:latin typeface="Arial"/>
                <a:ea typeface="+mn-ea"/>
                <a:cs typeface="Arial"/>
              </a:defRPr>
            </a:lvl5pPr>
            <a:lvl6pPr marL="222885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6pPr>
            <a:lvl7pPr marL="268605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7pPr>
            <a:lvl8pPr marL="314325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8pPr>
            <a:lvl9pPr marL="360045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indent="0" algn="justLow" defTabSz="914400" rtl="1">
              <a:buSzPct val="100000"/>
            </a:pPr>
            <a:r>
              <a:rPr lang="ar-EG" b="1" dirty="0" smtClean="0">
                <a:solidFill>
                  <a:srgbClr val="0000FF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4- المجتمع</a:t>
            </a:r>
          </a:p>
          <a:p>
            <a:pPr marL="457200" indent="-457200" algn="justLow" defTabSz="914400" rtl="1">
              <a:buSzPct val="100000"/>
              <a:buFont typeface="Sakkal Majalla" panose="02000000000000000000" pitchFamily="2" charset="-78"/>
              <a:buChar char="-"/>
            </a:pPr>
            <a:r>
              <a:rPr lang="ar-EG" sz="2000" b="1" dirty="0" smtClean="0">
                <a:solidFill>
                  <a:schemeClr val="accent6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حرمان المجتمع من فرص بناء القدرات.</a:t>
            </a:r>
            <a:endParaRPr lang="en-US" sz="2000" b="1" dirty="0" smtClean="0">
              <a:solidFill>
                <a:schemeClr val="accent6">
                  <a:lumMod val="75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457200" indent="-457200" algn="justLow" defTabSz="914400" rtl="1">
              <a:buSzPct val="100000"/>
              <a:buFont typeface="Sakkal Majalla" panose="02000000000000000000" pitchFamily="2" charset="-78"/>
              <a:buChar char="-"/>
            </a:pPr>
            <a:r>
              <a:rPr lang="ar-EG" sz="2000" b="1" dirty="0" smtClean="0">
                <a:solidFill>
                  <a:schemeClr val="accent6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آليات </a:t>
            </a:r>
            <a:r>
              <a:rPr lang="ar-EG" sz="2000" b="1" dirty="0" err="1" smtClean="0">
                <a:solidFill>
                  <a:schemeClr val="accent6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الحوكمة</a:t>
            </a:r>
            <a:r>
              <a:rPr lang="ar-EG" sz="2000" b="1" dirty="0" smtClean="0">
                <a:solidFill>
                  <a:schemeClr val="accent6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 المحلية. </a:t>
            </a:r>
            <a:endParaRPr lang="en-US" sz="2000" b="1" dirty="0" smtClean="0">
              <a:solidFill>
                <a:schemeClr val="accent6">
                  <a:lumMod val="75000"/>
                </a:schemeClr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457200" indent="-457200" algn="justLow" defTabSz="914400" rtl="1">
              <a:buSzPct val="100000"/>
              <a:buFont typeface="Sakkal Majalla" panose="02000000000000000000" pitchFamily="2" charset="-78"/>
              <a:buChar char="-"/>
            </a:pPr>
            <a:r>
              <a:rPr lang="ar-EG" sz="2000" b="1" dirty="0" smtClean="0">
                <a:solidFill>
                  <a:schemeClr val="accent6">
                    <a:lumMod val="75000"/>
                  </a:schemeClr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ضعف رأس المال الاجتماعي.</a:t>
            </a:r>
          </a:p>
        </p:txBody>
      </p:sp>
      <p:sp>
        <p:nvSpPr>
          <p:cNvPr id="12" name="Rectangle 5"/>
          <p:cNvSpPr>
            <a:spLocks noGrp="1" noChangeArrowheads="1"/>
          </p:cNvSpPr>
          <p:nvPr>
            <p:ph type="title"/>
          </p:nvPr>
        </p:nvSpPr>
        <p:spPr>
          <a:xfrm>
            <a:off x="609600" y="3810"/>
            <a:ext cx="7924800" cy="84201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 defTabSz="457200">
              <a:lnSpc>
                <a:spcPct val="130000"/>
              </a:lnSpc>
            </a:pPr>
            <a:r>
              <a:rPr lang="ar-EG" sz="4800" dirty="0" smtClean="0">
                <a:solidFill>
                  <a:srgbClr val="660033"/>
                </a:solidFill>
                <a:latin typeface="Sakkal Majalla" pitchFamily="2" charset="-78"/>
                <a:cs typeface="Sakkal Majalla" pitchFamily="2" charset="-78"/>
              </a:rPr>
              <a:t>مما ترتب عليه</a:t>
            </a:r>
            <a:endParaRPr sz="4800" dirty="0">
              <a:solidFill>
                <a:srgbClr val="660033"/>
              </a:solidFill>
              <a:latin typeface="Sakkal Majalla" pitchFamily="2" charset="-78"/>
              <a:cs typeface="Sakkal Majall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66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 bwMode="auto">
          <a:xfrm>
            <a:off x="2191465" y="2964786"/>
            <a:ext cx="394728" cy="661181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rgbClr val="999999"/>
              </a:solidFill>
              <a:effectLst/>
              <a:latin typeface="Arial" charset="0"/>
              <a:ea typeface="ＭＳ Ｐゴシック" pitchFamily="-96" charset="-128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4548847" y="2983230"/>
            <a:ext cx="394728" cy="661181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rgbClr val="999999"/>
              </a:solidFill>
              <a:effectLst/>
              <a:latin typeface="Arial" charset="0"/>
              <a:ea typeface="ＭＳ Ｐゴシック" pitchFamily="-96" charset="-128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6821997" y="3004332"/>
            <a:ext cx="394728" cy="661181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rgbClr val="999999"/>
              </a:solidFill>
              <a:effectLst/>
              <a:latin typeface="Arial" charset="0"/>
              <a:ea typeface="ＭＳ Ｐゴシック" pitchFamily="-96" charset="-128"/>
            </a:endParaRPr>
          </a:p>
        </p:txBody>
      </p:sp>
      <p:sp>
        <p:nvSpPr>
          <p:cNvPr id="3" name="Rounded Rectangle 2"/>
          <p:cNvSpPr/>
          <p:nvPr/>
        </p:nvSpPr>
        <p:spPr bwMode="auto">
          <a:xfrm>
            <a:off x="-112544" y="5212511"/>
            <a:ext cx="2501373" cy="819806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rtl="1" eaLnBrk="0" hangingPunct="0"/>
            <a:r>
              <a:rPr lang="ar-EG" sz="3000" b="1" kern="0" dirty="0" smtClean="0">
                <a:solidFill>
                  <a:srgbClr val="C00000"/>
                </a:solidFill>
                <a:latin typeface="Sakkal Majalla" panose="02000000000000000000" pitchFamily="2" charset="-78"/>
                <a:ea typeface="ＭＳ Ｐゴシック" pitchFamily="-96" charset="-128"/>
                <a:cs typeface="Sakkal Majalla" panose="02000000000000000000" pitchFamily="2" charset="-78"/>
              </a:rPr>
              <a:t>الالتزام </a:t>
            </a:r>
            <a:r>
              <a:rPr lang="ar-EG" sz="3000" b="1" kern="0" dirty="0">
                <a:solidFill>
                  <a:srgbClr val="C00000"/>
                </a:solidFill>
                <a:latin typeface="Sakkal Majalla" panose="02000000000000000000" pitchFamily="2" charset="-78"/>
                <a:ea typeface="ＭＳ Ｐゴシック" pitchFamily="-96" charset="-128"/>
                <a:cs typeface="Sakkal Majalla" panose="02000000000000000000" pitchFamily="2" charset="-78"/>
              </a:rPr>
              <a:t>بتنفيذ النتائج</a:t>
            </a:r>
            <a:endParaRPr lang="en-US" sz="3000" b="1" kern="0" dirty="0">
              <a:solidFill>
                <a:srgbClr val="C00000"/>
              </a:solidFill>
              <a:latin typeface="Sakkal Majalla" panose="02000000000000000000" pitchFamily="2" charset="-78"/>
              <a:ea typeface="ＭＳ Ｐゴシック" pitchFamily="-96" charset="-128"/>
              <a:cs typeface="Sakkal Majalla" panose="02000000000000000000" pitchFamily="2" charset="-78"/>
            </a:endParaRPr>
          </a:p>
        </p:txBody>
      </p:sp>
      <p:sp>
        <p:nvSpPr>
          <p:cNvPr id="4" name="Rounded Rectangle 3"/>
          <p:cNvSpPr/>
          <p:nvPr/>
        </p:nvSpPr>
        <p:spPr bwMode="auto">
          <a:xfrm>
            <a:off x="2094626" y="5239316"/>
            <a:ext cx="2863017" cy="819806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rtl="1" eaLnBrk="0" hangingPunct="0"/>
            <a:r>
              <a:rPr lang="ar-EG" sz="3000" b="1" kern="0" dirty="0">
                <a:solidFill>
                  <a:srgbClr val="002060"/>
                </a:solidFill>
                <a:latin typeface="Sakkal Majalla" panose="02000000000000000000" pitchFamily="2" charset="-78"/>
                <a:ea typeface="ＭＳ Ｐゴシック" pitchFamily="-96" charset="-128"/>
                <a:cs typeface="Sakkal Majalla" panose="02000000000000000000" pitchFamily="2" charset="-78"/>
              </a:rPr>
              <a:t>التمكين </a:t>
            </a:r>
            <a:r>
              <a:rPr lang="ar-EG" sz="3000" b="1" kern="0" dirty="0" smtClean="0">
                <a:solidFill>
                  <a:srgbClr val="002060"/>
                </a:solidFill>
                <a:latin typeface="Sakkal Majalla" panose="02000000000000000000" pitchFamily="2" charset="-78"/>
                <a:ea typeface="ＭＳ Ｐゴシック" pitchFamily="-96" charset="-128"/>
                <a:cs typeface="Sakkal Majalla" panose="02000000000000000000" pitchFamily="2" charset="-78"/>
              </a:rPr>
              <a:t>– المشاركة - الرقابة</a:t>
            </a:r>
            <a:endParaRPr lang="ar-EG" sz="3000" b="1" kern="0" dirty="0">
              <a:solidFill>
                <a:srgbClr val="002060"/>
              </a:solidFill>
              <a:latin typeface="Sakkal Majalla" panose="02000000000000000000" pitchFamily="2" charset="-78"/>
              <a:ea typeface="ＭＳ Ｐゴシック" pitchFamily="-96" charset="-128"/>
              <a:cs typeface="Sakkal Majalla" panose="02000000000000000000" pitchFamily="2" charset="-78"/>
            </a:endParaRPr>
          </a:p>
        </p:txBody>
      </p:sp>
      <p:sp>
        <p:nvSpPr>
          <p:cNvPr id="5" name="Rounded Rectangle 4"/>
          <p:cNvSpPr/>
          <p:nvPr/>
        </p:nvSpPr>
        <p:spPr bwMode="auto">
          <a:xfrm>
            <a:off x="4605790" y="5197266"/>
            <a:ext cx="2484549" cy="819806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rtl="1" eaLnBrk="0" hangingPunct="0"/>
            <a:r>
              <a:rPr lang="ar-EG" sz="3000" b="1" kern="0" dirty="0" smtClean="0">
                <a:solidFill>
                  <a:srgbClr val="76B531"/>
                </a:solidFill>
                <a:latin typeface="Sakkal Majalla" panose="02000000000000000000" pitchFamily="2" charset="-78"/>
                <a:ea typeface="ＭＳ Ｐゴシック" pitchFamily="-96" charset="-128"/>
                <a:cs typeface="Sakkal Majalla" panose="02000000000000000000" pitchFamily="2" charset="-78"/>
              </a:rPr>
              <a:t>رفع </a:t>
            </a:r>
            <a:r>
              <a:rPr lang="ar-EG" sz="3000" b="1" kern="0" dirty="0">
                <a:solidFill>
                  <a:srgbClr val="76B531"/>
                </a:solidFill>
                <a:latin typeface="Sakkal Majalla" panose="02000000000000000000" pitchFamily="2" charset="-78"/>
                <a:ea typeface="ＭＳ Ｐゴシック" pitchFamily="-96" charset="-128"/>
                <a:cs typeface="Sakkal Majalla" panose="02000000000000000000" pitchFamily="2" charset="-78"/>
              </a:rPr>
              <a:t>الوعي </a:t>
            </a:r>
            <a:r>
              <a:rPr lang="ar-EG" sz="3000" b="1" kern="0" dirty="0" smtClean="0">
                <a:solidFill>
                  <a:srgbClr val="76B531"/>
                </a:solidFill>
                <a:latin typeface="Sakkal Majalla" panose="02000000000000000000" pitchFamily="2" charset="-78"/>
                <a:ea typeface="ＭＳ Ｐゴシック" pitchFamily="-96" charset="-128"/>
                <a:cs typeface="Sakkal Majalla" panose="02000000000000000000" pitchFamily="2" charset="-78"/>
              </a:rPr>
              <a:t> - بناء القدرات</a:t>
            </a:r>
            <a:endParaRPr lang="en-US" sz="3000" b="1" kern="0" dirty="0">
              <a:solidFill>
                <a:srgbClr val="76B531"/>
              </a:solidFill>
              <a:latin typeface="Sakkal Majalla" panose="02000000000000000000" pitchFamily="2" charset="-78"/>
              <a:ea typeface="ＭＳ Ｐゴシック" pitchFamily="-96" charset="-128"/>
              <a:cs typeface="Sakkal Majalla" panose="020000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6829948" y="4986251"/>
            <a:ext cx="2395632" cy="819806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rtl="1" eaLnBrk="0" hangingPunct="0"/>
            <a:r>
              <a:rPr lang="ar-EG" sz="3000" b="1" kern="0" dirty="0" smtClean="0">
                <a:solidFill>
                  <a:srgbClr val="FF6600"/>
                </a:solidFill>
                <a:latin typeface="Sakkal Majalla" panose="02000000000000000000" pitchFamily="2" charset="-78"/>
                <a:ea typeface="ＭＳ Ｐゴシック" pitchFamily="-96" charset="-128"/>
                <a:cs typeface="Sakkal Majalla" panose="02000000000000000000" pitchFamily="2" charset="-78"/>
              </a:rPr>
              <a:t>إتاحة </a:t>
            </a:r>
            <a:r>
              <a:rPr lang="ar-EG" sz="3000" b="1" kern="0" dirty="0">
                <a:solidFill>
                  <a:srgbClr val="FF6600"/>
                </a:solidFill>
                <a:latin typeface="Sakkal Majalla" panose="02000000000000000000" pitchFamily="2" charset="-78"/>
                <a:ea typeface="ＭＳ Ｐゴシック" pitchFamily="-96" charset="-128"/>
                <a:cs typeface="Sakkal Majalla" panose="02000000000000000000" pitchFamily="2" charset="-78"/>
              </a:rPr>
              <a:t>المعلومات</a:t>
            </a:r>
            <a:endParaRPr lang="en-US" sz="3000" b="1" kern="0" dirty="0">
              <a:solidFill>
                <a:srgbClr val="FF6600"/>
              </a:solidFill>
              <a:latin typeface="Sakkal Majalla" panose="02000000000000000000" pitchFamily="2" charset="-78"/>
              <a:ea typeface="ＭＳ Ｐゴシック" pitchFamily="-96" charset="-128"/>
              <a:cs typeface="Sakkal Majalla" panose="02000000000000000000" pitchFamily="2" charset="-78"/>
            </a:endParaRPr>
          </a:p>
        </p:txBody>
      </p:sp>
      <p:sp>
        <p:nvSpPr>
          <p:cNvPr id="7" name="Oval 6"/>
          <p:cNvSpPr/>
          <p:nvPr/>
        </p:nvSpPr>
        <p:spPr bwMode="auto">
          <a:xfrm>
            <a:off x="7619973" y="1046935"/>
            <a:ext cx="804042" cy="788276"/>
          </a:xfrm>
          <a:prstGeom prst="ellipse">
            <a:avLst/>
          </a:prstGeom>
          <a:solidFill>
            <a:srgbClr val="CC66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EG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Sakkal Majalla" panose="02000000000000000000" pitchFamily="2" charset="-78"/>
                <a:ea typeface="ＭＳ Ｐゴシック" pitchFamily="-96" charset="-128"/>
                <a:cs typeface="Sakkal Majalla" panose="02000000000000000000" pitchFamily="2" charset="-78"/>
              </a:rPr>
              <a:t>1</a:t>
            </a:r>
            <a:endParaRPr kumimoji="0" 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FFFFCC"/>
              </a:solidFill>
              <a:effectLst/>
              <a:uLnTx/>
              <a:uFillTx/>
              <a:latin typeface="Sakkal Majalla" panose="02000000000000000000" pitchFamily="2" charset="-78"/>
              <a:ea typeface="ＭＳ Ｐゴシック" pitchFamily="-96" charset="-128"/>
              <a:cs typeface="Sakkal Majalla" panose="02000000000000000000" pitchFamily="2" charset="-78"/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5471200" y="1046935"/>
            <a:ext cx="804042" cy="788276"/>
          </a:xfrm>
          <a:prstGeom prst="ellipse">
            <a:avLst/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EG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Sakkal Majalla" panose="02000000000000000000" pitchFamily="2" charset="-78"/>
                <a:ea typeface="ＭＳ Ｐゴシック" pitchFamily="-96" charset="-128"/>
                <a:cs typeface="Sakkal Majalla" panose="02000000000000000000" pitchFamily="2" charset="-78"/>
              </a:rPr>
              <a:t>2</a:t>
            </a:r>
            <a:endParaRPr kumimoji="0" 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FFFFCC"/>
              </a:solidFill>
              <a:effectLst/>
              <a:uLnTx/>
              <a:uFillTx/>
              <a:latin typeface="Sakkal Majalla" panose="02000000000000000000" pitchFamily="2" charset="-78"/>
              <a:ea typeface="ＭＳ Ｐゴシック" pitchFamily="-96" charset="-128"/>
              <a:cs typeface="Sakkal Majalla" panose="02000000000000000000" pitchFamily="2" charset="-78"/>
            </a:endParaRPr>
          </a:p>
        </p:txBody>
      </p:sp>
      <p:sp>
        <p:nvSpPr>
          <p:cNvPr id="9" name="Oval 8"/>
          <p:cNvSpPr/>
          <p:nvPr/>
        </p:nvSpPr>
        <p:spPr bwMode="auto">
          <a:xfrm>
            <a:off x="2975317" y="1101461"/>
            <a:ext cx="804042" cy="788276"/>
          </a:xfrm>
          <a:prstGeom prst="ellipse">
            <a:avLst/>
          </a:prstGeom>
          <a:solidFill>
            <a:srgbClr val="007FA3">
              <a:lumMod val="75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EG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Sakkal Majalla" panose="02000000000000000000" pitchFamily="2" charset="-78"/>
                <a:ea typeface="ＭＳ Ｐゴシック" pitchFamily="-96" charset="-128"/>
                <a:cs typeface="Sakkal Majalla" panose="02000000000000000000" pitchFamily="2" charset="-78"/>
              </a:rPr>
              <a:t>3</a:t>
            </a:r>
            <a:endParaRPr kumimoji="0" 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FFFFCC"/>
              </a:solidFill>
              <a:effectLst/>
              <a:uLnTx/>
              <a:uFillTx/>
              <a:latin typeface="Sakkal Majalla" panose="02000000000000000000" pitchFamily="2" charset="-78"/>
              <a:ea typeface="ＭＳ Ｐゴシック" pitchFamily="-96" charset="-128"/>
              <a:cs typeface="Sakkal Majalla" panose="02000000000000000000" pitchFamily="2" charset="-78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626739" y="1126107"/>
            <a:ext cx="804042" cy="788276"/>
          </a:xfrm>
          <a:prstGeom prst="ellipse">
            <a:avLst/>
          </a:prstGeom>
          <a:solidFill>
            <a:srgbClr val="330000">
              <a:lumMod val="75000"/>
              <a:lumOff val="25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EG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  <a:latin typeface="Sakkal Majalla" panose="02000000000000000000" pitchFamily="2" charset="-78"/>
                <a:ea typeface="ＭＳ Ｐゴシック" pitchFamily="-96" charset="-128"/>
                <a:cs typeface="Sakkal Majalla" panose="02000000000000000000" pitchFamily="2" charset="-78"/>
              </a:rPr>
              <a:t>4</a:t>
            </a:r>
            <a:endParaRPr kumimoji="0" 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FFFFCC"/>
              </a:solidFill>
              <a:effectLst/>
              <a:uLnTx/>
              <a:uFillTx/>
              <a:latin typeface="Sakkal Majalla" panose="02000000000000000000" pitchFamily="2" charset="-78"/>
              <a:ea typeface="ＭＳ Ｐゴシック" pitchFamily="-96" charset="-128"/>
              <a:cs typeface="Sakkal Majalla" panose="02000000000000000000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0117" y="2283142"/>
            <a:ext cx="1940570" cy="1988127"/>
          </a:xfrm>
          <a:prstGeom prst="ellipse">
            <a:avLst/>
          </a:prstGeom>
          <a:ln w="19050" cap="rnd">
            <a:solidFill>
              <a:srgbClr val="0070C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26" name="Picture 2" descr="C:\Users\afathalla.CO\Documents\Amira Work\CB Questionnaires\29022654-media_httpfarm7static_Gkyyv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53" y="2288601"/>
            <a:ext cx="2113924" cy="2064256"/>
          </a:xfrm>
          <a:prstGeom prst="ellipse">
            <a:avLst/>
          </a:prstGeom>
          <a:ln w="12700" cap="rnd">
            <a:solidFill>
              <a:srgbClr val="0070C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fathalla.CO\Documents\Amira Work\CB Questionnaires\Prezi\Community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0081" y="2307175"/>
            <a:ext cx="2080281" cy="2027108"/>
          </a:xfrm>
          <a:prstGeom prst="ellipse">
            <a:avLst/>
          </a:prstGeom>
          <a:ln w="19050" cap="rnd">
            <a:solidFill>
              <a:srgbClr val="0070C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fathalla.CO\Documents\Amira Work\CB Questionnaires\Prezi\images (34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6268" y="2283142"/>
            <a:ext cx="2057933" cy="2024471"/>
          </a:xfrm>
          <a:prstGeom prst="ellipse">
            <a:avLst/>
          </a:prstGeom>
          <a:ln w="19050" cap="rnd">
            <a:solidFill>
              <a:srgbClr val="0070C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angle 5"/>
          <p:cNvSpPr>
            <a:spLocks noGrp="1" noChangeArrowheads="1"/>
          </p:cNvSpPr>
          <p:nvPr>
            <p:ph type="title"/>
          </p:nvPr>
        </p:nvSpPr>
        <p:spPr>
          <a:xfrm>
            <a:off x="609600" y="3810"/>
            <a:ext cx="7924800" cy="84201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 defTabSz="457200">
              <a:lnSpc>
                <a:spcPct val="130000"/>
              </a:lnSpc>
            </a:pPr>
            <a:r>
              <a:rPr lang="ar-EG" sz="4800" dirty="0" smtClean="0">
                <a:solidFill>
                  <a:srgbClr val="660033"/>
                </a:solidFill>
                <a:latin typeface="Sakkal Majalla" pitchFamily="2" charset="-78"/>
                <a:cs typeface="Sakkal Majalla" pitchFamily="2" charset="-78"/>
              </a:rPr>
              <a:t>متطلبات عملية تحسين الخدمات</a:t>
            </a:r>
            <a:endParaRPr sz="4800" dirty="0">
              <a:solidFill>
                <a:srgbClr val="660033"/>
              </a:solidFill>
              <a:latin typeface="Sakkal Majalla" pitchFamily="2" charset="-78"/>
              <a:cs typeface="Sakkal Majall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18785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3" grpId="0" animBg="1"/>
      <p:bldP spid="3" grpId="0"/>
      <p:bldP spid="4" grpId="0"/>
      <p:bldP spid="5" grpId="0"/>
      <p:bldP spid="6" grpId="0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697706" y="3818890"/>
            <a:ext cx="3291840" cy="2286000"/>
            <a:chOff x="697706" y="4127500"/>
            <a:chExt cx="3289300" cy="2616200"/>
          </a:xfrm>
          <a:solidFill>
            <a:schemeClr val="accent2">
              <a:lumMod val="75000"/>
            </a:schemeClr>
          </a:solidFill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13" name="Isosceles Triangle 12"/>
            <p:cNvSpPr/>
            <p:nvPr/>
          </p:nvSpPr>
          <p:spPr bwMode="auto">
            <a:xfrm>
              <a:off x="697706" y="4127500"/>
              <a:ext cx="3289300" cy="2616200"/>
            </a:xfrm>
            <a:prstGeom prst="triangle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hangingPunct="0"/>
              <a:endParaRPr lang="en-US" sz="2400" smtClean="0">
                <a:solidFill>
                  <a:srgbClr val="999999"/>
                </a:solidFill>
                <a:latin typeface="Arial" charset="0"/>
                <a:ea typeface="ＭＳ Ｐゴシック" pitchFamily="-96" charset="-128"/>
                <a:cs typeface="Arial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574562" y="5306203"/>
              <a:ext cx="1188146" cy="954107"/>
            </a:xfrm>
            <a:prstGeom prst="rect">
              <a:avLst/>
            </a:prstGeom>
            <a:no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wrap="none" rtlCol="0">
              <a:spAutoFit/>
            </a:bodyPr>
            <a:lstStyle/>
            <a:p>
              <a:pPr algn="ctr" rtl="1"/>
              <a:r>
                <a:rPr lang="ar-EG" sz="2800" b="1" dirty="0" smtClean="0">
                  <a:solidFill>
                    <a:srgbClr val="002060"/>
                  </a:solidFill>
                  <a:latin typeface="Sakkal Majalla" panose="02000000000000000000" pitchFamily="2" charset="-78"/>
                  <a:cs typeface="Sakkal Majalla" panose="02000000000000000000" pitchFamily="2" charset="-78"/>
                </a:rPr>
                <a:t>مواطنون </a:t>
              </a:r>
              <a:endParaRPr lang="en-US" sz="2800" b="1" dirty="0" smtClean="0">
                <a:solidFill>
                  <a:srgbClr val="002060"/>
                </a:solidFill>
                <a:latin typeface="Sakkal Majalla" panose="02000000000000000000" pitchFamily="2" charset="-78"/>
                <a:cs typeface="Sakkal Majalla" panose="02000000000000000000" pitchFamily="2" charset="-78"/>
              </a:endParaRPr>
            </a:p>
            <a:p>
              <a:pPr algn="ctr" rtl="1"/>
              <a:r>
                <a:rPr lang="ar-EG" sz="2800" b="1" dirty="0" smtClean="0">
                  <a:solidFill>
                    <a:srgbClr val="002060"/>
                  </a:solidFill>
                  <a:latin typeface="Sakkal Majalla" panose="02000000000000000000" pitchFamily="2" charset="-78"/>
                  <a:cs typeface="Sakkal Majalla" panose="02000000000000000000" pitchFamily="2" charset="-78"/>
                </a:rPr>
                <a:t>ممكنون</a:t>
              </a:r>
              <a:endParaRPr lang="en-US" sz="2800" b="1" dirty="0">
                <a:solidFill>
                  <a:srgbClr val="002060"/>
                </a:solidFill>
                <a:latin typeface="Sakkal Majalla" panose="02000000000000000000" pitchFamily="2" charset="-78"/>
                <a:cs typeface="Sakkal Majalla" panose="02000000000000000000" pitchFamily="2" charset="-78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921000" y="1014730"/>
            <a:ext cx="3289300" cy="2286000"/>
            <a:chOff x="2921000" y="1060450"/>
            <a:chExt cx="3289300" cy="2616200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6" name="Isosceles Triangle 5"/>
            <p:cNvSpPr/>
            <p:nvPr/>
          </p:nvSpPr>
          <p:spPr bwMode="auto">
            <a:xfrm>
              <a:off x="2921000" y="1060450"/>
              <a:ext cx="3289300" cy="2616200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hangingPunct="0"/>
              <a:endParaRPr lang="en-US" sz="2400" smtClean="0">
                <a:solidFill>
                  <a:srgbClr val="999999"/>
                </a:solidFill>
                <a:latin typeface="Arial" charset="0"/>
                <a:ea typeface="ＭＳ Ｐゴシック" pitchFamily="-96" charset="-128"/>
                <a:cs typeface="Arial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100619" y="1970466"/>
              <a:ext cx="930062" cy="1384995"/>
            </a:xfrm>
            <a:prstGeom prst="rect">
              <a:avLst/>
            </a:prstGeom>
            <a:no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wrap="none" rtlCol="0">
              <a:spAutoFit/>
            </a:bodyPr>
            <a:lstStyle/>
            <a:p>
              <a:pPr algn="ctr" rtl="1"/>
              <a:r>
                <a:rPr lang="ar-EG" sz="2800" b="1" dirty="0" smtClean="0">
                  <a:solidFill>
                    <a:srgbClr val="002060"/>
                  </a:solidFill>
                  <a:latin typeface="Sakkal Majalla" panose="02000000000000000000" pitchFamily="2" charset="-78"/>
                  <a:cs typeface="Sakkal Majalla" panose="02000000000000000000" pitchFamily="2" charset="-78"/>
                </a:rPr>
                <a:t>تغيير</a:t>
              </a:r>
            </a:p>
            <a:p>
              <a:pPr algn="ctr" rtl="1"/>
              <a:r>
                <a:rPr lang="ar-EG" sz="2800" b="1" dirty="0" smtClean="0">
                  <a:solidFill>
                    <a:srgbClr val="002060"/>
                  </a:solidFill>
                  <a:latin typeface="Sakkal Majalla" panose="02000000000000000000" pitchFamily="2" charset="-78"/>
                  <a:cs typeface="Sakkal Majalla" panose="02000000000000000000" pitchFamily="2" charset="-78"/>
                </a:rPr>
                <a:t>تحسين</a:t>
              </a:r>
            </a:p>
            <a:p>
              <a:pPr algn="ctr" rtl="1"/>
              <a:r>
                <a:rPr lang="ar-EG" sz="2800" b="1" dirty="0" smtClean="0">
                  <a:solidFill>
                    <a:srgbClr val="002060"/>
                  </a:solidFill>
                  <a:latin typeface="Sakkal Majalla" panose="02000000000000000000" pitchFamily="2" charset="-78"/>
                  <a:cs typeface="Sakkal Majalla" panose="02000000000000000000" pitchFamily="2" charset="-78"/>
                </a:rPr>
                <a:t>عدالة</a:t>
              </a:r>
              <a:endParaRPr lang="en-US" sz="2800" b="1" dirty="0">
                <a:solidFill>
                  <a:srgbClr val="002060"/>
                </a:solidFill>
                <a:latin typeface="Sakkal Majalla" panose="02000000000000000000" pitchFamily="2" charset="-78"/>
                <a:cs typeface="Sakkal Majalla" panose="02000000000000000000" pitchFamily="2" charset="-78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5158581" y="3847465"/>
            <a:ext cx="3291840" cy="2286000"/>
            <a:chOff x="5158581" y="4156075"/>
            <a:chExt cx="3289300" cy="2616200"/>
          </a:xfrm>
          <a:solidFill>
            <a:schemeClr val="accent3">
              <a:lumMod val="20000"/>
              <a:lumOff val="80000"/>
            </a:schemeClr>
          </a:solidFill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11" name="Isosceles Triangle 10"/>
            <p:cNvSpPr/>
            <p:nvPr/>
          </p:nvSpPr>
          <p:spPr bwMode="auto">
            <a:xfrm>
              <a:off x="5158581" y="4156075"/>
              <a:ext cx="3289300" cy="2616200"/>
            </a:xfrm>
            <a:prstGeom prst="triangle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hangingPunct="0"/>
              <a:endParaRPr lang="en-US" sz="2400" smtClean="0">
                <a:solidFill>
                  <a:srgbClr val="999999"/>
                </a:solidFill>
                <a:latin typeface="Arial" charset="0"/>
                <a:ea typeface="ＭＳ Ｐゴシック" pitchFamily="-96" charset="-128"/>
                <a:cs typeface="Arial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045471" y="5169976"/>
              <a:ext cx="1590499" cy="1384995"/>
            </a:xfrm>
            <a:prstGeom prst="rect">
              <a:avLst/>
            </a:prstGeom>
            <a:no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wrap="none" rtlCol="0">
              <a:spAutoFit/>
            </a:bodyPr>
            <a:lstStyle/>
            <a:p>
              <a:pPr algn="ctr" rtl="1"/>
              <a:r>
                <a:rPr lang="ar-EG" sz="2800" b="1" dirty="0" smtClean="0">
                  <a:solidFill>
                    <a:srgbClr val="002060"/>
                  </a:solidFill>
                  <a:latin typeface="Sakkal Majalla" panose="02000000000000000000" pitchFamily="2" charset="-78"/>
                  <a:cs typeface="Sakkal Majalla" panose="02000000000000000000" pitchFamily="2" charset="-78"/>
                </a:rPr>
                <a:t>جانب العرض</a:t>
              </a:r>
            </a:p>
            <a:p>
              <a:pPr algn="ctr" rtl="1"/>
              <a:r>
                <a:rPr lang="ar-EG" sz="2800" b="1" dirty="0" smtClean="0">
                  <a:solidFill>
                    <a:srgbClr val="002060"/>
                  </a:solidFill>
                  <a:latin typeface="Sakkal Majalla" panose="02000000000000000000" pitchFamily="2" charset="-78"/>
                  <a:cs typeface="Sakkal Majalla" panose="02000000000000000000" pitchFamily="2" charset="-78"/>
                </a:rPr>
                <a:t>فاعل وخاضع</a:t>
              </a:r>
            </a:p>
            <a:p>
              <a:pPr algn="ctr" rtl="1"/>
              <a:r>
                <a:rPr lang="ar-EG" sz="2800" b="1" dirty="0" smtClean="0">
                  <a:solidFill>
                    <a:srgbClr val="002060"/>
                  </a:solidFill>
                  <a:latin typeface="Sakkal Majalla" panose="02000000000000000000" pitchFamily="2" charset="-78"/>
                  <a:cs typeface="Sakkal Majalla" panose="02000000000000000000" pitchFamily="2" charset="-78"/>
                </a:rPr>
                <a:t>للمساءلة</a:t>
              </a:r>
              <a:endParaRPr lang="en-US" sz="2800" b="1" dirty="0">
                <a:solidFill>
                  <a:srgbClr val="002060"/>
                </a:solidFill>
                <a:latin typeface="Sakkal Majalla" panose="02000000000000000000" pitchFamily="2" charset="-78"/>
                <a:cs typeface="Sakkal Majalla" panose="02000000000000000000" pitchFamily="2" charset="-78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2908300" y="3818890"/>
            <a:ext cx="3289300" cy="2286000"/>
            <a:chOff x="2908300" y="4127500"/>
            <a:chExt cx="3289300" cy="2616200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12" name="Isosceles Triangle 11"/>
            <p:cNvSpPr/>
            <p:nvPr/>
          </p:nvSpPr>
          <p:spPr bwMode="auto">
            <a:xfrm flipV="1">
              <a:off x="2908300" y="4127500"/>
              <a:ext cx="3289300" cy="2616200"/>
            </a:xfrm>
            <a:prstGeom prst="triangle">
              <a:avLst/>
            </a:prstGeom>
            <a:solidFill>
              <a:schemeClr val="bg2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hangingPunct="0"/>
              <a:endParaRPr lang="en-US" sz="2400" smtClean="0">
                <a:solidFill>
                  <a:srgbClr val="999999"/>
                </a:solidFill>
                <a:latin typeface="Arial" charset="0"/>
                <a:ea typeface="ＭＳ Ｐゴシック" pitchFamily="-96" charset="-128"/>
                <a:cs typeface="Arial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593270" y="4511380"/>
              <a:ext cx="1944763" cy="954107"/>
            </a:xfrm>
            <a:prstGeom prst="rect">
              <a:avLst/>
            </a:prstGeom>
            <a:no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wrap="none" rtlCol="0">
              <a:spAutoFit/>
            </a:bodyPr>
            <a:lstStyle/>
            <a:p>
              <a:pPr algn="ctr" rtl="1"/>
              <a:r>
                <a:rPr lang="ar-EG" sz="2800" b="1" dirty="0" smtClean="0">
                  <a:solidFill>
                    <a:srgbClr val="F8F8F8"/>
                  </a:solidFill>
                  <a:latin typeface="Sakkal Majalla" panose="02000000000000000000" pitchFamily="2" charset="-78"/>
                  <a:cs typeface="Sakkal Majalla" panose="02000000000000000000" pitchFamily="2" charset="-78"/>
                </a:rPr>
                <a:t>مساحة التفاوض</a:t>
              </a:r>
            </a:p>
            <a:p>
              <a:pPr algn="ctr" rtl="1"/>
              <a:r>
                <a:rPr lang="ar-EG" sz="2800" b="1" dirty="0" smtClean="0">
                  <a:solidFill>
                    <a:srgbClr val="F8F8F8"/>
                  </a:solidFill>
                  <a:latin typeface="Sakkal Majalla" panose="02000000000000000000" pitchFamily="2" charset="-78"/>
                  <a:cs typeface="Sakkal Majalla" panose="02000000000000000000" pitchFamily="2" charset="-78"/>
                </a:rPr>
                <a:t>والتفاعل</a:t>
              </a:r>
              <a:endParaRPr lang="en-US" sz="2800" b="1" dirty="0">
                <a:solidFill>
                  <a:srgbClr val="F8F8F8"/>
                </a:solidFill>
                <a:latin typeface="Sakkal Majalla" panose="02000000000000000000" pitchFamily="2" charset="-78"/>
                <a:cs typeface="Sakkal Majalla" panose="02000000000000000000" pitchFamily="2" charset="-78"/>
              </a:endParaRPr>
            </a:p>
          </p:txBody>
        </p:sp>
      </p:grpSp>
      <p:sp>
        <p:nvSpPr>
          <p:cNvPr id="18" name="Right Arrow 17"/>
          <p:cNvSpPr/>
          <p:nvPr/>
        </p:nvSpPr>
        <p:spPr bwMode="auto">
          <a:xfrm rot="2185667">
            <a:off x="5855287" y="4024339"/>
            <a:ext cx="457200" cy="822960"/>
          </a:xfrm>
          <a:prstGeom prst="rightArrow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hangingPunct="0"/>
            <a:endParaRPr lang="en-US" sz="2400">
              <a:solidFill>
                <a:srgbClr val="999999"/>
              </a:solidFill>
              <a:latin typeface="Arial" charset="0"/>
              <a:ea typeface="ＭＳ Ｐゴシック" pitchFamily="-96" charset="-128"/>
              <a:cs typeface="Arial" charset="0"/>
            </a:endParaRPr>
          </a:p>
        </p:txBody>
      </p:sp>
      <p:sp>
        <p:nvSpPr>
          <p:cNvPr id="20" name="Right Arrow 19"/>
          <p:cNvSpPr/>
          <p:nvPr/>
        </p:nvSpPr>
        <p:spPr bwMode="auto">
          <a:xfrm rot="2266757" flipH="1">
            <a:off x="5032597" y="5093052"/>
            <a:ext cx="457200" cy="822960"/>
          </a:xfrm>
          <a:prstGeom prst="rightArrow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hangingPunct="0"/>
            <a:endParaRPr lang="en-US" sz="2400">
              <a:solidFill>
                <a:srgbClr val="999999"/>
              </a:solidFill>
              <a:latin typeface="Arial" charset="0"/>
              <a:ea typeface="ＭＳ Ｐゴシック" pitchFamily="-96" charset="-128"/>
              <a:cs typeface="Arial" charset="0"/>
            </a:endParaRPr>
          </a:p>
        </p:txBody>
      </p:sp>
      <p:sp>
        <p:nvSpPr>
          <p:cNvPr id="21" name="Right Arrow 20"/>
          <p:cNvSpPr/>
          <p:nvPr/>
        </p:nvSpPr>
        <p:spPr bwMode="auto">
          <a:xfrm rot="19783803">
            <a:off x="2869845" y="4062222"/>
            <a:ext cx="457200" cy="822960"/>
          </a:xfrm>
          <a:prstGeom prst="rightArrow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hangingPunct="0"/>
            <a:endParaRPr lang="en-US" sz="2400">
              <a:solidFill>
                <a:srgbClr val="999999"/>
              </a:solidFill>
              <a:latin typeface="Arial" charset="0"/>
              <a:ea typeface="ＭＳ Ｐゴシック" pitchFamily="-96" charset="-128"/>
              <a:cs typeface="Arial" charset="0"/>
            </a:endParaRPr>
          </a:p>
        </p:txBody>
      </p:sp>
      <p:sp>
        <p:nvSpPr>
          <p:cNvPr id="22" name="Right Arrow 21"/>
          <p:cNvSpPr/>
          <p:nvPr/>
        </p:nvSpPr>
        <p:spPr bwMode="auto">
          <a:xfrm rot="19481731" flipH="1">
            <a:off x="3488918" y="5167166"/>
            <a:ext cx="457200" cy="822960"/>
          </a:xfrm>
          <a:prstGeom prst="rightArrow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hangingPunct="0"/>
            <a:endParaRPr lang="en-US" sz="2400">
              <a:solidFill>
                <a:srgbClr val="999999"/>
              </a:solidFill>
              <a:latin typeface="Arial" charset="0"/>
              <a:ea typeface="ＭＳ Ｐゴシック" pitchFamily="-96" charset="-128"/>
              <a:cs typeface="Arial" charset="0"/>
            </a:endParaRPr>
          </a:p>
        </p:txBody>
      </p:sp>
      <p:sp>
        <p:nvSpPr>
          <p:cNvPr id="23" name="Right Arrow 22"/>
          <p:cNvSpPr/>
          <p:nvPr/>
        </p:nvSpPr>
        <p:spPr bwMode="auto">
          <a:xfrm rot="16200000">
            <a:off x="3706055" y="3140216"/>
            <a:ext cx="457200" cy="822960"/>
          </a:xfrm>
          <a:prstGeom prst="rightArrow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hangingPunct="0"/>
            <a:endParaRPr lang="en-US" sz="2400" smtClean="0">
              <a:solidFill>
                <a:srgbClr val="999999"/>
              </a:solidFill>
              <a:latin typeface="Arial" charset="0"/>
              <a:ea typeface="ＭＳ Ｐゴシック" pitchFamily="-96" charset="-128"/>
              <a:cs typeface="Arial" charset="0"/>
            </a:endParaRPr>
          </a:p>
        </p:txBody>
      </p:sp>
      <p:sp>
        <p:nvSpPr>
          <p:cNvPr id="24" name="Right Arrow 23"/>
          <p:cNvSpPr/>
          <p:nvPr/>
        </p:nvSpPr>
        <p:spPr bwMode="auto">
          <a:xfrm rot="5400000" flipV="1">
            <a:off x="4897953" y="3237432"/>
            <a:ext cx="457200" cy="822960"/>
          </a:xfrm>
          <a:prstGeom prst="rightArrow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hangingPunct="0"/>
            <a:endParaRPr lang="en-US" sz="2400" smtClean="0">
              <a:solidFill>
                <a:srgbClr val="999999"/>
              </a:solidFill>
              <a:latin typeface="Arial" charset="0"/>
              <a:ea typeface="ＭＳ Ｐゴシック" pitchFamily="-96" charset="-128"/>
              <a:cs typeface="Arial" charset="0"/>
            </a:endParaRPr>
          </a:p>
        </p:txBody>
      </p:sp>
      <p:sp>
        <p:nvSpPr>
          <p:cNvPr id="29" name="Rectangle 5"/>
          <p:cNvSpPr>
            <a:spLocks noGrp="1" noChangeArrowheads="1"/>
          </p:cNvSpPr>
          <p:nvPr>
            <p:ph type="title"/>
          </p:nvPr>
        </p:nvSpPr>
        <p:spPr>
          <a:xfrm>
            <a:off x="609600" y="3810"/>
            <a:ext cx="7924800" cy="84201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defTabSz="457200">
              <a:lnSpc>
                <a:spcPct val="130000"/>
              </a:lnSpc>
            </a:pPr>
            <a:r>
              <a:rPr lang="ar-EG" sz="4800" dirty="0">
                <a:solidFill>
                  <a:srgbClr val="660033"/>
                </a:solidFill>
                <a:latin typeface="Sakkal Majalla" pitchFamily="2" charset="-78"/>
                <a:cs typeface="Sakkal Majalla" pitchFamily="2" charset="-78"/>
              </a:rPr>
              <a:t>إطار الحوكمة بهيئة كير </a:t>
            </a:r>
          </a:p>
        </p:txBody>
      </p:sp>
    </p:spTree>
    <p:extLst>
      <p:ext uri="{BB962C8B-B14F-4D97-AF65-F5344CB8AC3E}">
        <p14:creationId xmlns:p14="http://schemas.microsoft.com/office/powerpoint/2010/main" val="2680556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55"/>
          <p:cNvSpPr/>
          <p:nvPr/>
        </p:nvSpPr>
        <p:spPr>
          <a:xfrm>
            <a:off x="685800" y="4012328"/>
            <a:ext cx="11430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330000"/>
              </a:solidFill>
              <a:latin typeface="Sakkal Majalla" pitchFamily="2" charset="-78"/>
              <a:cs typeface="Sakkal Majalla" pitchFamily="2" charset="-78"/>
            </a:endParaRPr>
          </a:p>
        </p:txBody>
      </p:sp>
      <p:sp>
        <p:nvSpPr>
          <p:cNvPr id="77" name="Right Triangle 76"/>
          <p:cNvSpPr/>
          <p:nvPr/>
        </p:nvSpPr>
        <p:spPr bwMode="auto">
          <a:xfrm rot="10800000">
            <a:off x="152400" y="1116728"/>
            <a:ext cx="8763000" cy="5715000"/>
          </a:xfrm>
          <a:prstGeom prst="rtTriangle">
            <a:avLst/>
          </a:prstGeom>
          <a:solidFill>
            <a:schemeClr val="accent6">
              <a:lumMod val="75000"/>
              <a:alpha val="26000"/>
            </a:schemeClr>
          </a:solidFill>
          <a:ln w="9525">
            <a:solidFill>
              <a:srgbClr val="FF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330000"/>
              </a:solidFill>
              <a:latin typeface="Sakkal Majalla" pitchFamily="2" charset="-78"/>
              <a:cs typeface="Sakkal Majalla" pitchFamily="2" charset="-78"/>
            </a:endParaRPr>
          </a:p>
        </p:txBody>
      </p:sp>
      <p:sp>
        <p:nvSpPr>
          <p:cNvPr id="76" name="Right Triangle 75"/>
          <p:cNvSpPr/>
          <p:nvPr/>
        </p:nvSpPr>
        <p:spPr bwMode="auto">
          <a:xfrm>
            <a:off x="152400" y="1138500"/>
            <a:ext cx="8763000" cy="5669280"/>
          </a:xfrm>
          <a:prstGeom prst="rtTriangle">
            <a:avLst/>
          </a:prstGeom>
          <a:solidFill>
            <a:srgbClr val="C00000">
              <a:alpha val="13000"/>
            </a:srgbClr>
          </a:solidFill>
          <a:ln w="9525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330000"/>
              </a:solidFill>
              <a:latin typeface="Sakkal Majalla" pitchFamily="2" charset="-78"/>
              <a:cs typeface="Sakkal Majalla" pitchFamily="2" charset="-78"/>
            </a:endParaRPr>
          </a:p>
        </p:txBody>
      </p:sp>
      <p:grpSp>
        <p:nvGrpSpPr>
          <p:cNvPr id="2" name="Group 82"/>
          <p:cNvGrpSpPr>
            <a:grpSpLocks/>
          </p:cNvGrpSpPr>
          <p:nvPr/>
        </p:nvGrpSpPr>
        <p:grpSpPr bwMode="auto">
          <a:xfrm>
            <a:off x="3276600" y="1192928"/>
            <a:ext cx="2514600" cy="1676400"/>
            <a:chOff x="3276600" y="1066800"/>
            <a:chExt cx="2514600" cy="1676400"/>
          </a:xfrm>
        </p:grpSpPr>
        <p:sp>
          <p:nvSpPr>
            <p:cNvPr id="16" name="Rounded Rectangle 15"/>
            <p:cNvSpPr/>
            <p:nvPr/>
          </p:nvSpPr>
          <p:spPr>
            <a:xfrm>
              <a:off x="3276600" y="1066800"/>
              <a:ext cx="2514600" cy="1676400"/>
            </a:xfrm>
            <a:prstGeom prst="roundRect">
              <a:avLst>
                <a:gd name="adj" fmla="val 9787"/>
              </a:avLst>
            </a:pr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srgbClr val="330000"/>
                </a:solidFill>
                <a:latin typeface="Sakkal Majalla" pitchFamily="2" charset="-78"/>
                <a:cs typeface="Sakkal Majalla" pitchFamily="2" charset="-78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533900" y="1600200"/>
              <a:ext cx="1181100" cy="923330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ctr">
                <a:defRPr>
                  <a:solidFill>
                    <a:schemeClr val="bg1"/>
                  </a:solidFill>
                  <a:latin typeface="Sakkal Majalla" pitchFamily="2" charset="-78"/>
                  <a:cs typeface="Sakkal Majalla" pitchFamily="2" charset="-78"/>
                </a:defRPr>
              </a:lvl1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ar-EG" dirty="0">
                  <a:solidFill>
                    <a:srgbClr val="330000"/>
                  </a:solidFill>
                </a:rPr>
                <a:t>المؤسسات الرقابية المستقلة</a:t>
              </a:r>
              <a:endParaRPr lang="en-US" dirty="0">
                <a:solidFill>
                  <a:srgbClr val="330000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314700" y="1600200"/>
              <a:ext cx="1193800" cy="646331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ctr">
                <a:defRPr>
                  <a:solidFill>
                    <a:schemeClr val="bg1"/>
                  </a:solidFill>
                  <a:latin typeface="Sakkal Majalla" pitchFamily="2" charset="-78"/>
                  <a:cs typeface="Sakkal Majalla" pitchFamily="2" charset="-78"/>
                </a:defRPr>
              </a:lvl1pPr>
            </a:lstStyle>
            <a:p>
              <a:pPr defTabSz="457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ar-EG" dirty="0">
                  <a:solidFill>
                    <a:srgbClr val="330000"/>
                  </a:solidFill>
                </a:rPr>
                <a:t>النواب/واضعي السياسات</a:t>
              </a:r>
              <a:endParaRPr lang="en-US" dirty="0">
                <a:solidFill>
                  <a:srgbClr val="330000"/>
                </a:solidFill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3276600" y="1066801"/>
              <a:ext cx="2514600" cy="457200"/>
            </a:xfrm>
            <a:prstGeom prst="roundRect">
              <a:avLst/>
            </a:prstGeom>
            <a:solidFill>
              <a:schemeClr val="bg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</a:pPr>
              <a:r>
                <a:rPr lang="ar-EG" sz="2400" dirty="0">
                  <a:solidFill>
                    <a:srgbClr val="330000"/>
                  </a:solidFill>
                  <a:latin typeface="Sakkal Majalla" pitchFamily="2" charset="-78"/>
                  <a:cs typeface="Sakkal Majalla" pitchFamily="2" charset="-78"/>
                </a:rPr>
                <a:t>الحكومة</a:t>
              </a:r>
              <a:endParaRPr lang="en-US" sz="2400" dirty="0">
                <a:solidFill>
                  <a:srgbClr val="330000"/>
                </a:solidFill>
                <a:latin typeface="Sakkal Majalla" pitchFamily="2" charset="-78"/>
                <a:cs typeface="Sakkal Majalla" pitchFamily="2" charset="-78"/>
              </a:endParaRPr>
            </a:p>
          </p:txBody>
        </p:sp>
      </p:grpSp>
      <p:sp>
        <p:nvSpPr>
          <p:cNvPr id="21" name="Rounded Rectangle 20"/>
          <p:cNvSpPr/>
          <p:nvPr/>
        </p:nvSpPr>
        <p:spPr bwMode="auto">
          <a:xfrm>
            <a:off x="5791200" y="3250328"/>
            <a:ext cx="2133600" cy="1524000"/>
          </a:xfrm>
          <a:prstGeom prst="roundRect">
            <a:avLst>
              <a:gd name="adj" fmla="val 9792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ar-EG" sz="2400" b="1" dirty="0">
                <a:solidFill>
                  <a:schemeClr val="accent4">
                    <a:lumMod val="50000"/>
                  </a:schemeClr>
                </a:solidFill>
                <a:latin typeface="Sakkal Majalla" pitchFamily="2" charset="-78"/>
                <a:cs typeface="Sakkal Majalla" pitchFamily="2" charset="-78"/>
              </a:rPr>
              <a:t>مقدمي الخدمات</a:t>
            </a:r>
            <a:endParaRPr lang="en-US" sz="2400" b="1" dirty="0">
              <a:solidFill>
                <a:schemeClr val="accent4">
                  <a:lumMod val="50000"/>
                </a:schemeClr>
              </a:solidFill>
              <a:latin typeface="Sakkal Majalla" pitchFamily="2" charset="-78"/>
              <a:cs typeface="Sakkal Majalla" pitchFamily="2" charset="-78"/>
            </a:endParaRPr>
          </a:p>
        </p:txBody>
      </p:sp>
      <p:grpSp>
        <p:nvGrpSpPr>
          <p:cNvPr id="3" name="Group 28"/>
          <p:cNvGrpSpPr>
            <a:grpSpLocks/>
          </p:cNvGrpSpPr>
          <p:nvPr/>
        </p:nvGrpSpPr>
        <p:grpSpPr bwMode="auto">
          <a:xfrm>
            <a:off x="381000" y="3330495"/>
            <a:ext cx="2742480" cy="1442999"/>
            <a:chOff x="685800" y="3124200"/>
            <a:chExt cx="2057400" cy="1371600"/>
          </a:xfrm>
          <a:solidFill>
            <a:srgbClr val="CCFFCC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30" name="Rounded Rectangle 29"/>
            <p:cNvSpPr/>
            <p:nvPr/>
          </p:nvSpPr>
          <p:spPr>
            <a:xfrm>
              <a:off x="685800" y="3124200"/>
              <a:ext cx="2057400" cy="1371600"/>
            </a:xfrm>
            <a:prstGeom prst="roundRect">
              <a:avLst>
                <a:gd name="adj" fmla="val 8086"/>
              </a:avLst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srgbClr val="330000"/>
                </a:solidFill>
                <a:latin typeface="Sakkal Majalla" pitchFamily="2" charset="-78"/>
                <a:cs typeface="Sakkal Majalla" pitchFamily="2" charset="-78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723910" y="3855444"/>
              <a:ext cx="1962665" cy="351058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190500" h="38100"/>
            </a:sp3d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pPr algn="ctr" defTabSz="457200" rtl="1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ar-EG" b="1" dirty="0">
                  <a:solidFill>
                    <a:srgbClr val="330000"/>
                  </a:solidFill>
                  <a:latin typeface="Sakkal Majalla" pitchFamily="2" charset="-78"/>
                  <a:cs typeface="Sakkal Majalla" pitchFamily="2" charset="-78"/>
                </a:rPr>
                <a:t>الوسطاء (رسميين وغير رسميين)</a:t>
              </a:r>
              <a:endParaRPr lang="en-US" b="1" dirty="0">
                <a:solidFill>
                  <a:srgbClr val="330000"/>
                </a:solidFill>
                <a:latin typeface="Sakkal Majalla" pitchFamily="2" charset="-78"/>
                <a:cs typeface="Sakkal Majalla" pitchFamily="2" charset="-78"/>
              </a:endParaRPr>
            </a:p>
          </p:txBody>
        </p:sp>
        <p:sp>
          <p:nvSpPr>
            <p:cNvPr id="35" name="Rounded Rectangle 34"/>
            <p:cNvSpPr/>
            <p:nvPr/>
          </p:nvSpPr>
          <p:spPr>
            <a:xfrm>
              <a:off x="685800" y="3377690"/>
              <a:ext cx="2057400" cy="457200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190500" h="38100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ar-EG" sz="2400" b="1" dirty="0">
                  <a:solidFill>
                    <a:srgbClr val="330000"/>
                  </a:solidFill>
                  <a:latin typeface="Sakkal Majalla" pitchFamily="2" charset="-78"/>
                  <a:cs typeface="Sakkal Majalla" pitchFamily="2" charset="-78"/>
                </a:rPr>
                <a:t>المستفيد/العميل</a:t>
              </a:r>
              <a:endParaRPr lang="en-US" sz="2400" b="1" dirty="0">
                <a:solidFill>
                  <a:srgbClr val="330000"/>
                </a:solidFill>
                <a:latin typeface="Sakkal Majalla" pitchFamily="2" charset="-78"/>
                <a:cs typeface="Sakkal Majalla" pitchFamily="2" charset="-78"/>
              </a:endParaRPr>
            </a:p>
          </p:txBody>
        </p:sp>
      </p:grpSp>
      <p:sp>
        <p:nvSpPr>
          <p:cNvPr id="61" name="Right Arrow 60"/>
          <p:cNvSpPr/>
          <p:nvPr/>
        </p:nvSpPr>
        <p:spPr bwMode="auto">
          <a:xfrm rot="2702750">
            <a:off x="5985669" y="2364925"/>
            <a:ext cx="990600" cy="914400"/>
          </a:xfrm>
          <a:prstGeom prst="rightArrow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330000"/>
              </a:solidFill>
              <a:latin typeface="Sakkal Majalla" pitchFamily="2" charset="-78"/>
              <a:cs typeface="Sakkal Majalla" pitchFamily="2" charset="-78"/>
            </a:endParaRPr>
          </a:p>
        </p:txBody>
      </p:sp>
      <p:cxnSp>
        <p:nvCxnSpPr>
          <p:cNvPr id="81" name="Straight Connector 80"/>
          <p:cNvCxnSpPr>
            <a:stCxn id="76" idx="0"/>
            <a:endCxn id="76" idx="4"/>
          </p:cNvCxnSpPr>
          <p:nvPr/>
        </p:nvCxnSpPr>
        <p:spPr bwMode="auto">
          <a:xfrm>
            <a:off x="152400" y="1138500"/>
            <a:ext cx="8763000" cy="5669280"/>
          </a:xfrm>
          <a:prstGeom prst="line">
            <a:avLst/>
          </a:prstGeom>
          <a:ln w="25400">
            <a:solidFill>
              <a:schemeClr val="accent2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Right Arrow 62"/>
          <p:cNvSpPr/>
          <p:nvPr/>
        </p:nvSpPr>
        <p:spPr bwMode="auto">
          <a:xfrm rot="18934036">
            <a:off x="2081398" y="2296794"/>
            <a:ext cx="1463040" cy="914400"/>
          </a:xfrm>
          <a:prstGeom prst="rightArrow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330000"/>
              </a:solidFill>
              <a:latin typeface="Sakkal Majalla" pitchFamily="2" charset="-78"/>
              <a:cs typeface="Sakkal Majalla" pitchFamily="2" charset="-78"/>
            </a:endParaRPr>
          </a:p>
        </p:txBody>
      </p:sp>
      <p:sp>
        <p:nvSpPr>
          <p:cNvPr id="51" name="TextBox 50"/>
          <p:cNvSpPr txBox="1"/>
          <p:nvPr/>
        </p:nvSpPr>
        <p:spPr bwMode="auto">
          <a:xfrm rot="18863570">
            <a:off x="2222833" y="2699983"/>
            <a:ext cx="960049" cy="353943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ar-EG" sz="1700" b="1" dirty="0">
                <a:solidFill>
                  <a:srgbClr val="FFFFFF"/>
                </a:solidFill>
                <a:latin typeface="Sakkal Majalla" pitchFamily="2" charset="-78"/>
                <a:cs typeface="Sakkal Majalla" pitchFamily="2" charset="-78"/>
              </a:rPr>
              <a:t>المطالبة</a:t>
            </a:r>
            <a:endParaRPr lang="en-US" sz="1700" b="1" dirty="0">
              <a:solidFill>
                <a:srgbClr val="FFFFFF"/>
              </a:solidFill>
              <a:latin typeface="Sakkal Majalla" pitchFamily="2" charset="-78"/>
              <a:cs typeface="Sakkal Majalla" pitchFamily="2" charset="-78"/>
            </a:endParaRPr>
          </a:p>
        </p:txBody>
      </p:sp>
      <p:sp>
        <p:nvSpPr>
          <p:cNvPr id="13317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010400" y="6619003"/>
            <a:ext cx="21336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2BF5B34A-4D46-44D0-8CBE-F7B4C4DFBEDB}" type="slidenum">
              <a:rPr lang="en-US">
                <a:solidFill>
                  <a:srgbClr val="330000"/>
                </a:solidFill>
                <a:latin typeface="Sakkal Majalla" pitchFamily="2" charset="-78"/>
                <a:cs typeface="Sakkal Majalla" pitchFamily="2" charset="-78"/>
              </a:rPr>
              <a:pPr/>
              <a:t>9</a:t>
            </a:fld>
            <a:endParaRPr lang="en-US" dirty="0">
              <a:solidFill>
                <a:srgbClr val="330000"/>
              </a:solidFill>
              <a:latin typeface="Sakkal Majalla" pitchFamily="2" charset="-78"/>
              <a:cs typeface="Sakkal Majalla" pitchFamily="2" charset="-78"/>
            </a:endParaRPr>
          </a:p>
        </p:txBody>
      </p:sp>
      <p:grpSp>
        <p:nvGrpSpPr>
          <p:cNvPr id="4" name="Group 85"/>
          <p:cNvGrpSpPr>
            <a:grpSpLocks/>
          </p:cNvGrpSpPr>
          <p:nvPr/>
        </p:nvGrpSpPr>
        <p:grpSpPr bwMode="auto">
          <a:xfrm>
            <a:off x="228600" y="5231528"/>
            <a:ext cx="1676400" cy="854809"/>
            <a:chOff x="228600" y="4953000"/>
            <a:chExt cx="1676400" cy="854809"/>
          </a:xfrm>
          <a:solidFill>
            <a:schemeClr val="accent3">
              <a:lumMod val="50000"/>
            </a:schemeClr>
          </a:solidFill>
        </p:grpSpPr>
        <p:sp>
          <p:nvSpPr>
            <p:cNvPr id="68" name="Rectangular Callout 67"/>
            <p:cNvSpPr/>
            <p:nvPr/>
          </p:nvSpPr>
          <p:spPr>
            <a:xfrm>
              <a:off x="228600" y="4953000"/>
              <a:ext cx="1600200" cy="762000"/>
            </a:xfrm>
            <a:prstGeom prst="wedgeRectCallout">
              <a:avLst>
                <a:gd name="adj1" fmla="val -26402"/>
                <a:gd name="adj2" fmla="val -116027"/>
              </a:avLst>
            </a:prstGeom>
            <a:grpFill/>
            <a:ln w="15875">
              <a:solidFill>
                <a:schemeClr val="accent2">
                  <a:lumMod val="75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b="1" dirty="0">
                <a:solidFill>
                  <a:srgbClr val="FFFFFF"/>
                </a:solidFill>
                <a:latin typeface="Sakkal Majalla" pitchFamily="2" charset="-78"/>
                <a:cs typeface="Sakkal Majalla" pitchFamily="2" charset="-78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228600" y="4976812"/>
              <a:ext cx="1676400" cy="830997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justLow" defTabSz="457200" rtl="1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ar-EG" sz="1600" b="1" dirty="0">
                  <a:solidFill>
                    <a:srgbClr val="FFFFFF"/>
                  </a:solidFill>
                  <a:latin typeface="Sakkal Majalla" pitchFamily="2" charset="-78"/>
                  <a:cs typeface="Sakkal Majalla" pitchFamily="2" charset="-78"/>
                </a:rPr>
                <a:t>رفع وعي ودعم أنشطة المواطنين في مجالات الحوكمة</a:t>
              </a:r>
              <a:endParaRPr lang="en-US" sz="1600" b="1" dirty="0">
                <a:solidFill>
                  <a:srgbClr val="FFFFFF"/>
                </a:solidFill>
                <a:latin typeface="Sakkal Majalla" pitchFamily="2" charset="-78"/>
                <a:cs typeface="Sakkal Majalla" pitchFamily="2" charset="-78"/>
              </a:endParaRPr>
            </a:p>
          </p:txBody>
        </p:sp>
      </p:grpSp>
      <p:grpSp>
        <p:nvGrpSpPr>
          <p:cNvPr id="5" name="Group 86"/>
          <p:cNvGrpSpPr>
            <a:grpSpLocks/>
          </p:cNvGrpSpPr>
          <p:nvPr/>
        </p:nvGrpSpPr>
        <p:grpSpPr bwMode="auto">
          <a:xfrm>
            <a:off x="2209800" y="5002929"/>
            <a:ext cx="2743200" cy="1289878"/>
            <a:chOff x="2895600" y="4876800"/>
            <a:chExt cx="2743200" cy="1289396"/>
          </a:xfrm>
          <a:solidFill>
            <a:schemeClr val="accent3">
              <a:lumMod val="50000"/>
            </a:schemeClr>
          </a:solidFill>
        </p:grpSpPr>
        <p:sp>
          <p:nvSpPr>
            <p:cNvPr id="49" name="Rectangular Callout 48"/>
            <p:cNvSpPr/>
            <p:nvPr/>
          </p:nvSpPr>
          <p:spPr>
            <a:xfrm>
              <a:off x="2895600" y="4876800"/>
              <a:ext cx="2743200" cy="1142573"/>
            </a:xfrm>
            <a:prstGeom prst="wedgeRectCallout">
              <a:avLst>
                <a:gd name="adj1" fmla="val -31819"/>
                <a:gd name="adj2" fmla="val -68264"/>
              </a:avLst>
            </a:prstGeom>
            <a:grpFill/>
            <a:ln w="15875">
              <a:solidFill>
                <a:schemeClr val="accent2">
                  <a:lumMod val="75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b="1" dirty="0">
                <a:solidFill>
                  <a:srgbClr val="FFFFFF"/>
                </a:solidFill>
                <a:latin typeface="Sakkal Majalla" pitchFamily="2" charset="-78"/>
                <a:cs typeface="Sakkal Majalla" pitchFamily="2" charset="-78"/>
              </a:endParaRP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2895600" y="5089381"/>
              <a:ext cx="2743200" cy="1076815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justLow" defTabSz="457200" rtl="1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ar-EG" sz="1600" b="1" dirty="0">
                  <a:solidFill>
                    <a:srgbClr val="FFFFFF"/>
                  </a:solidFill>
                  <a:latin typeface="Sakkal Majalla" pitchFamily="2" charset="-78"/>
                  <a:cs typeface="Sakkal Majalla" pitchFamily="2" charset="-78"/>
                </a:rPr>
                <a:t>دعم وتقوية قدرات الوسطاء (الإعلام – الجمعيات – الحركات...إلخ) من أجل </a:t>
              </a:r>
              <a:r>
                <a:rPr lang="ar-EG" sz="1600" b="1" dirty="0" smtClean="0">
                  <a:solidFill>
                    <a:srgbClr val="FFFFFF"/>
                  </a:solidFill>
                  <a:latin typeface="Sakkal Majalla" pitchFamily="2" charset="-78"/>
                  <a:cs typeface="Sakkal Majalla" pitchFamily="2" charset="-78"/>
                </a:rPr>
                <a:t>المتابعة </a:t>
              </a:r>
              <a:r>
                <a:rPr lang="ar-EG" sz="1600" b="1" dirty="0">
                  <a:solidFill>
                    <a:srgbClr val="FFFFFF"/>
                  </a:solidFill>
                  <a:latin typeface="Sakkal Majalla" pitchFamily="2" charset="-78"/>
                  <a:cs typeface="Sakkal Majalla" pitchFamily="2" charset="-78"/>
                </a:rPr>
                <a:t>– </a:t>
              </a:r>
              <a:r>
                <a:rPr lang="ar-EG" sz="1600" b="1" dirty="0" smtClean="0">
                  <a:solidFill>
                    <a:srgbClr val="FFFFFF"/>
                  </a:solidFill>
                  <a:latin typeface="Sakkal Majalla" pitchFamily="2" charset="-78"/>
                  <a:cs typeface="Sakkal Majalla" pitchFamily="2" charset="-78"/>
                </a:rPr>
                <a:t>التقويم – التقييم - – </a:t>
              </a:r>
              <a:r>
                <a:rPr lang="ar-EG" sz="1600" b="1" dirty="0">
                  <a:solidFill>
                    <a:srgbClr val="FFFFFF"/>
                  </a:solidFill>
                  <a:latin typeface="Sakkal Majalla" pitchFamily="2" charset="-78"/>
                  <a:cs typeface="Sakkal Majalla" pitchFamily="2" charset="-78"/>
                </a:rPr>
                <a:t>تحسين عملية تقديم الخدمات)</a:t>
              </a:r>
              <a:endParaRPr lang="en-US" sz="1600" b="1" dirty="0">
                <a:solidFill>
                  <a:srgbClr val="FFFFFF"/>
                </a:solidFill>
                <a:latin typeface="Sakkal Majalla" pitchFamily="2" charset="-78"/>
                <a:cs typeface="Sakkal Majalla" pitchFamily="2" charset="-78"/>
              </a:endParaRPr>
            </a:p>
          </p:txBody>
        </p:sp>
      </p:grpSp>
      <p:grpSp>
        <p:nvGrpSpPr>
          <p:cNvPr id="6" name="Group 81"/>
          <p:cNvGrpSpPr>
            <a:grpSpLocks/>
          </p:cNvGrpSpPr>
          <p:nvPr/>
        </p:nvGrpSpPr>
        <p:grpSpPr bwMode="auto">
          <a:xfrm>
            <a:off x="381000" y="1269128"/>
            <a:ext cx="2743200" cy="925593"/>
            <a:chOff x="381000" y="1143000"/>
            <a:chExt cx="2743200" cy="925593"/>
          </a:xfrm>
        </p:grpSpPr>
        <p:sp>
          <p:nvSpPr>
            <p:cNvPr id="66" name="Rectangular Callout 65"/>
            <p:cNvSpPr/>
            <p:nvPr/>
          </p:nvSpPr>
          <p:spPr>
            <a:xfrm>
              <a:off x="381000" y="1143000"/>
              <a:ext cx="2743200" cy="762000"/>
            </a:xfrm>
            <a:prstGeom prst="wedgeRectCallout">
              <a:avLst>
                <a:gd name="adj1" fmla="val 54782"/>
                <a:gd name="adj2" fmla="val 34167"/>
              </a:avLst>
            </a:prstGeom>
            <a:solidFill>
              <a:schemeClr val="accent3">
                <a:lumMod val="50000"/>
              </a:schemeClr>
            </a:solidFill>
            <a:ln w="15875">
              <a:solidFill>
                <a:schemeClr val="accent2">
                  <a:lumMod val="75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b="1" dirty="0">
                <a:solidFill>
                  <a:srgbClr val="FFFFFF"/>
                </a:solidFill>
                <a:latin typeface="Sakkal Majalla" pitchFamily="2" charset="-78"/>
                <a:cs typeface="Sakkal Majalla" pitchFamily="2" charset="-78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381000" y="1237596"/>
              <a:ext cx="2743200" cy="830997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txBody>
            <a:bodyPr>
              <a:spAutoFit/>
            </a:bodyPr>
            <a:lstStyle/>
            <a:p>
              <a:pPr algn="justLow" defTabSz="457200" rtl="1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ar-EG" sz="1600" b="1" dirty="0">
                  <a:solidFill>
                    <a:srgbClr val="FFFFFF"/>
                  </a:solidFill>
                  <a:latin typeface="Sakkal Majalla" pitchFamily="2" charset="-78"/>
                  <a:cs typeface="Sakkal Majalla" pitchFamily="2" charset="-78"/>
                </a:rPr>
                <a:t>تحسين وتوفير البيئة الداعمة لتمكين المواطنين من المشاركة في </a:t>
              </a:r>
              <a:r>
                <a:rPr lang="ar-EG" sz="1600" b="1" dirty="0" smtClean="0">
                  <a:solidFill>
                    <a:srgbClr val="FFFFFF"/>
                  </a:solidFill>
                  <a:latin typeface="Sakkal Majalla" pitchFamily="2" charset="-78"/>
                  <a:cs typeface="Sakkal Majalla" pitchFamily="2" charset="-78"/>
                </a:rPr>
                <a:t>عملية صناعة القرارات العامة ومقترحات التطوير</a:t>
              </a:r>
              <a:endParaRPr lang="en-US" sz="1600" b="1" dirty="0">
                <a:solidFill>
                  <a:srgbClr val="FFFFFF"/>
                </a:solidFill>
                <a:latin typeface="Sakkal Majalla" pitchFamily="2" charset="-78"/>
                <a:cs typeface="Sakkal Majalla" pitchFamily="2" charset="-78"/>
              </a:endParaRPr>
            </a:p>
          </p:txBody>
        </p:sp>
      </p:grpSp>
      <p:sp>
        <p:nvSpPr>
          <p:cNvPr id="93" name="TextBox 92"/>
          <p:cNvSpPr txBox="1">
            <a:spLocks noChangeArrowheads="1"/>
          </p:cNvSpPr>
          <p:nvPr/>
        </p:nvSpPr>
        <p:spPr bwMode="auto">
          <a:xfrm rot="16200000">
            <a:off x="5673922" y="3727260"/>
            <a:ext cx="586740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ar-EG" b="1" dirty="0">
                <a:solidFill>
                  <a:srgbClr val="330000"/>
                </a:solidFill>
                <a:latin typeface="Sakkal Majalla" pitchFamily="2" charset="-78"/>
                <a:cs typeface="Sakkal Majalla" pitchFamily="2" charset="-78"/>
              </a:rPr>
              <a:t>الإستعداد والقدرات المطلوبة للإستجابة</a:t>
            </a:r>
          </a:p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ar-EG" b="1" dirty="0">
                <a:solidFill>
                  <a:srgbClr val="330000"/>
                </a:solidFill>
                <a:latin typeface="Sakkal Majalla" pitchFamily="2" charset="-78"/>
                <a:cs typeface="Sakkal Majalla" pitchFamily="2" charset="-78"/>
              </a:rPr>
              <a:t>(سياسيا – إجتماعيا – ثقافيا – قانونيا – إقتصاديا)</a:t>
            </a:r>
            <a:endParaRPr lang="en-US" b="1" dirty="0">
              <a:solidFill>
                <a:srgbClr val="330000"/>
              </a:solidFill>
              <a:latin typeface="Sakkal Majalla" pitchFamily="2" charset="-78"/>
              <a:cs typeface="Sakkal Majalla" pitchFamily="2" charset="-78"/>
            </a:endParaRPr>
          </a:p>
        </p:txBody>
      </p:sp>
      <p:sp>
        <p:nvSpPr>
          <p:cNvPr id="94" name="TextBox 93"/>
          <p:cNvSpPr txBox="1">
            <a:spLocks noChangeArrowheads="1"/>
          </p:cNvSpPr>
          <p:nvPr/>
        </p:nvSpPr>
        <p:spPr bwMode="auto">
          <a:xfrm>
            <a:off x="228600" y="6222128"/>
            <a:ext cx="56921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ar-EG" b="1" dirty="0">
                <a:solidFill>
                  <a:srgbClr val="330000"/>
                </a:solidFill>
                <a:latin typeface="Sakkal Majalla" pitchFamily="2" charset="-78"/>
                <a:cs typeface="Sakkal Majalla" pitchFamily="2" charset="-78"/>
              </a:rPr>
              <a:t>القدرة على المطالبة </a:t>
            </a:r>
          </a:p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ar-EG" b="1" dirty="0">
                <a:solidFill>
                  <a:srgbClr val="330000"/>
                </a:solidFill>
                <a:latin typeface="Sakkal Majalla" pitchFamily="2" charset="-78"/>
                <a:cs typeface="Sakkal Majalla" pitchFamily="2" charset="-78"/>
              </a:rPr>
              <a:t>(سياسيا – إجتماعيا – ثقافيا – قانونيا – إقتصاديا)</a:t>
            </a:r>
            <a:endParaRPr lang="en-US" b="1" dirty="0">
              <a:solidFill>
                <a:srgbClr val="330000"/>
              </a:solidFill>
              <a:latin typeface="Sakkal Majalla" pitchFamily="2" charset="-78"/>
              <a:cs typeface="Sakkal Majalla" pitchFamily="2" charset="-78"/>
            </a:endParaRPr>
          </a:p>
        </p:txBody>
      </p:sp>
      <p:grpSp>
        <p:nvGrpSpPr>
          <p:cNvPr id="7" name="Group 83"/>
          <p:cNvGrpSpPr>
            <a:grpSpLocks/>
          </p:cNvGrpSpPr>
          <p:nvPr/>
        </p:nvGrpSpPr>
        <p:grpSpPr bwMode="auto">
          <a:xfrm>
            <a:off x="6019800" y="1345329"/>
            <a:ext cx="2286000" cy="990601"/>
            <a:chOff x="6096000" y="1066799"/>
            <a:chExt cx="2438400" cy="762000"/>
          </a:xfrm>
          <a:solidFill>
            <a:schemeClr val="accent3">
              <a:lumMod val="50000"/>
            </a:schemeClr>
          </a:solidFill>
        </p:grpSpPr>
        <p:sp>
          <p:nvSpPr>
            <p:cNvPr id="44" name="Rectangular Callout 43"/>
            <p:cNvSpPr/>
            <p:nvPr/>
          </p:nvSpPr>
          <p:spPr>
            <a:xfrm>
              <a:off x="6096000" y="1066799"/>
              <a:ext cx="2362201" cy="762000"/>
            </a:xfrm>
            <a:prstGeom prst="wedgeRectCallout">
              <a:avLst>
                <a:gd name="adj1" fmla="val -61922"/>
                <a:gd name="adj2" fmla="val 35227"/>
              </a:avLst>
            </a:prstGeom>
            <a:grpFill/>
            <a:ln w="15875">
              <a:solidFill>
                <a:schemeClr val="accent2">
                  <a:lumMod val="75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b="1" dirty="0">
                <a:solidFill>
                  <a:srgbClr val="330000"/>
                </a:solidFill>
                <a:latin typeface="Sakkal Majalla" pitchFamily="2" charset="-78"/>
                <a:cs typeface="Sakkal Majalla" pitchFamily="2" charset="-78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6096000" y="1145501"/>
              <a:ext cx="2438400" cy="639228"/>
            </a:xfrm>
            <a:prstGeom prst="rect">
              <a:avLst/>
            </a:prstGeom>
            <a:grpFill/>
          </p:spPr>
          <p:txBody>
            <a:bodyPr>
              <a:spAutoFit/>
            </a:bodyPr>
            <a:lstStyle>
              <a:defPPr>
                <a:defRPr lang="en-US"/>
              </a:defPPr>
              <a:lvl1pPr algn="justLow" defTabSz="457200" rtl="1" fontAlgn="base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rgbClr val="FFFFFF"/>
                  </a:solidFill>
                  <a:latin typeface="Sakkal Majalla" pitchFamily="2" charset="-78"/>
                  <a:cs typeface="Sakkal Majalla" pitchFamily="2" charset="-78"/>
                </a:defRPr>
              </a:lvl1pPr>
            </a:lstStyle>
            <a:p>
              <a:r>
                <a:rPr lang="ar-EG" b="1" dirty="0"/>
                <a:t>دعم القطاع الحكومي من أجل </a:t>
              </a:r>
              <a:r>
                <a:rPr lang="ar-EG" b="1" dirty="0" smtClean="0"/>
                <a:t>تحسين </a:t>
              </a:r>
              <a:r>
                <a:rPr lang="ar-EG" b="1" dirty="0"/>
                <a:t>عملية </a:t>
              </a:r>
              <a:r>
                <a:rPr lang="ar-EG" b="1" dirty="0" smtClean="0"/>
                <a:t>الاستجابة والتقويم والتطوير</a:t>
              </a:r>
              <a:endParaRPr lang="en-US" b="1" dirty="0"/>
            </a:p>
          </p:txBody>
        </p:sp>
      </p:grpSp>
      <p:sp>
        <p:nvSpPr>
          <p:cNvPr id="52" name="TextBox 51"/>
          <p:cNvSpPr txBox="1"/>
          <p:nvPr/>
        </p:nvSpPr>
        <p:spPr bwMode="auto">
          <a:xfrm rot="2692044">
            <a:off x="5731026" y="2519129"/>
            <a:ext cx="1292397" cy="369332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ar-EG" b="1" dirty="0">
                <a:solidFill>
                  <a:srgbClr val="FFFFFF"/>
                </a:solidFill>
                <a:latin typeface="Sakkal Majalla" pitchFamily="2" charset="-78"/>
                <a:cs typeface="Sakkal Majalla" pitchFamily="2" charset="-78"/>
              </a:rPr>
              <a:t>فرض</a:t>
            </a:r>
            <a:endParaRPr lang="en-US" b="1" dirty="0">
              <a:solidFill>
                <a:srgbClr val="FFFFFF"/>
              </a:solidFill>
              <a:latin typeface="Sakkal Majalla" pitchFamily="2" charset="-78"/>
              <a:cs typeface="Sakkal Majalla" pitchFamily="2" charset="-78"/>
            </a:endParaRPr>
          </a:p>
        </p:txBody>
      </p:sp>
      <p:sp>
        <p:nvSpPr>
          <p:cNvPr id="50" name="Right Arrow 49"/>
          <p:cNvSpPr/>
          <p:nvPr/>
        </p:nvSpPr>
        <p:spPr bwMode="auto">
          <a:xfrm>
            <a:off x="3200400" y="3928238"/>
            <a:ext cx="2514600" cy="914400"/>
          </a:xfrm>
          <a:prstGeom prst="rightArrow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330000"/>
              </a:solidFill>
              <a:latin typeface="Sakkal Majalla" pitchFamily="2" charset="-78"/>
              <a:cs typeface="Sakkal Majalla" pitchFamily="2" charset="-78"/>
            </a:endParaRPr>
          </a:p>
        </p:txBody>
      </p:sp>
      <p:sp>
        <p:nvSpPr>
          <p:cNvPr id="13348" name="TextBox 73"/>
          <p:cNvSpPr txBox="1">
            <a:spLocks noChangeArrowheads="1"/>
          </p:cNvSpPr>
          <p:nvPr/>
        </p:nvSpPr>
        <p:spPr bwMode="auto">
          <a:xfrm>
            <a:off x="3429000" y="4222532"/>
            <a:ext cx="199049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spAutoFit/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ar-EG" b="1" dirty="0">
                <a:solidFill>
                  <a:srgbClr val="FFFFFF"/>
                </a:solidFill>
                <a:latin typeface="Sakkal Majalla" pitchFamily="2" charset="-78"/>
                <a:cs typeface="Sakkal Majalla" pitchFamily="2" charset="-78"/>
              </a:rPr>
              <a:t>قوة الطلب</a:t>
            </a:r>
            <a:endParaRPr lang="en-US" b="1" dirty="0">
              <a:solidFill>
                <a:srgbClr val="FFFFFF"/>
              </a:solidFill>
              <a:latin typeface="Sakkal Majalla" pitchFamily="2" charset="-78"/>
              <a:cs typeface="Sakkal Majalla" pitchFamily="2" charset="-78"/>
            </a:endParaRPr>
          </a:p>
        </p:txBody>
      </p:sp>
      <p:sp>
        <p:nvSpPr>
          <p:cNvPr id="39" name="Rectangle 5"/>
          <p:cNvSpPr txBox="1">
            <a:spLocks noChangeArrowheads="1"/>
          </p:cNvSpPr>
          <p:nvPr/>
        </p:nvSpPr>
        <p:spPr>
          <a:xfrm>
            <a:off x="609600" y="3810"/>
            <a:ext cx="7924800" cy="842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457200" rtl="1">
              <a:lnSpc>
                <a:spcPct val="130000"/>
              </a:lnSpc>
              <a:buNone/>
            </a:pPr>
            <a:r>
              <a:rPr lang="ar-EG" sz="4800" dirty="0">
                <a:solidFill>
                  <a:srgbClr val="660033"/>
                </a:solidFill>
                <a:latin typeface="Sakkal Majalla" pitchFamily="2" charset="-78"/>
                <a:cs typeface="Sakkal Majalla" pitchFamily="2" charset="-78"/>
              </a:rPr>
              <a:t>بيئة تمكين المواطن</a:t>
            </a:r>
          </a:p>
        </p:txBody>
      </p:sp>
    </p:spTree>
    <p:extLst>
      <p:ext uri="{BB962C8B-B14F-4D97-AF65-F5344CB8AC3E}">
        <p14:creationId xmlns:p14="http://schemas.microsoft.com/office/powerpoint/2010/main" val="261252114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Custom 6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FFFFFF"/>
      </a:accent1>
      <a:accent2>
        <a:srgbClr val="E9F3F0"/>
      </a:accent2>
      <a:accent3>
        <a:srgbClr val="005D84"/>
      </a:accent3>
      <a:accent4>
        <a:srgbClr val="006284"/>
      </a:accent4>
      <a:accent5>
        <a:srgbClr val="434343"/>
      </a:accent5>
      <a:accent6>
        <a:srgbClr val="414245"/>
      </a:accent6>
      <a:hlink>
        <a:srgbClr val="85B3E5"/>
      </a:hlink>
      <a:folHlink>
        <a:srgbClr val="375FE4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Waveform.thmx</Template>
  <TotalTime>100</TotalTime>
  <Words>524</Words>
  <Application>Microsoft Office PowerPoint</Application>
  <PresentationFormat>On-screen Show (4:3)</PresentationFormat>
  <Paragraphs>151</Paragraphs>
  <Slides>17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6" baseType="lpstr">
      <vt:lpstr>ＭＳ Ｐゴシック</vt:lpstr>
      <vt:lpstr>Arial</vt:lpstr>
      <vt:lpstr>Calibri</vt:lpstr>
      <vt:lpstr>Candara</vt:lpstr>
      <vt:lpstr>Sakkal Majalla</vt:lpstr>
      <vt:lpstr>Simplified Arabic</vt:lpstr>
      <vt:lpstr>Symbol</vt:lpstr>
      <vt:lpstr>Times New Roman</vt:lpstr>
      <vt:lpstr>Waveform</vt:lpstr>
      <vt:lpstr>تمكين المواطنين لتحسين الخدمات العامة</vt:lpstr>
      <vt:lpstr>هيئة كير الدولية – «من نحن»</vt:lpstr>
      <vt:lpstr>هيئة كير الدولية – «من نحن»</vt:lpstr>
      <vt:lpstr>ما الذي يريده المواطن</vt:lpstr>
      <vt:lpstr>ملامح الخدمات الحكومية التقليدية</vt:lpstr>
      <vt:lpstr>مما ترتب عليه</vt:lpstr>
      <vt:lpstr>متطلبات عملية تحسين الخدمات</vt:lpstr>
      <vt:lpstr>إطار الحوكمة بهيئة كير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Yousef Rabah</dc:creator>
  <cp:lastModifiedBy>Lashin, Amr</cp:lastModifiedBy>
  <cp:revision>44</cp:revision>
  <dcterms:created xsi:type="dcterms:W3CDTF">2012-10-08T14:55:03Z</dcterms:created>
  <dcterms:modified xsi:type="dcterms:W3CDTF">2016-11-12T08:40:03Z</dcterms:modified>
</cp:coreProperties>
</file>